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9" r:id="rId4"/>
  </p:sldMasterIdLst>
  <p:notesMasterIdLst>
    <p:notesMasterId r:id="rId39"/>
  </p:notesMasterIdLst>
  <p:sldIdLst>
    <p:sldId id="256" r:id="rId5"/>
    <p:sldId id="1555" r:id="rId6"/>
    <p:sldId id="349" r:id="rId7"/>
    <p:sldId id="371" r:id="rId8"/>
    <p:sldId id="354" r:id="rId9"/>
    <p:sldId id="1545" r:id="rId10"/>
    <p:sldId id="372" r:id="rId11"/>
    <p:sldId id="356" r:id="rId12"/>
    <p:sldId id="1543" r:id="rId13"/>
    <p:sldId id="376" r:id="rId14"/>
    <p:sldId id="377" r:id="rId15"/>
    <p:sldId id="1547" r:id="rId16"/>
    <p:sldId id="1548" r:id="rId17"/>
    <p:sldId id="1549" r:id="rId18"/>
    <p:sldId id="378" r:id="rId19"/>
    <p:sldId id="358" r:id="rId20"/>
    <p:sldId id="379" r:id="rId21"/>
    <p:sldId id="386" r:id="rId22"/>
    <p:sldId id="384" r:id="rId23"/>
    <p:sldId id="401" r:id="rId24"/>
    <p:sldId id="404" r:id="rId25"/>
    <p:sldId id="1554" r:id="rId26"/>
    <p:sldId id="410" r:id="rId27"/>
    <p:sldId id="257" r:id="rId28"/>
    <p:sldId id="262" r:id="rId29"/>
    <p:sldId id="263" r:id="rId30"/>
    <p:sldId id="269" r:id="rId31"/>
    <p:sldId id="259" r:id="rId32"/>
    <p:sldId id="258" r:id="rId33"/>
    <p:sldId id="271" r:id="rId34"/>
    <p:sldId id="268" r:id="rId35"/>
    <p:sldId id="265" r:id="rId36"/>
    <p:sldId id="267" r:id="rId37"/>
    <p:sldId id="27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F3BEEC-AF2B-BB12-044F-E6161B4A576F}" v="67" dt="2025-02-06T23:04:38.426"/>
    <p1510:client id="{A576416B-9942-7428-789D-432769263DA7}" v="21" dt="2025-02-07T14:21:50.651"/>
    <p1510:client id="{C1A8BBDC-119D-8CA9-F3BD-11895ACCE710}" v="40" dt="2025-02-05T16:10:20.227"/>
    <p1510:client id="{F0144FCC-B0EB-72A6-C429-61E8B2533B45}" v="11" dt="2025-02-07T14:31:26.6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06761-2A75-7F46-9DAB-EF2F556A0E9B}" type="datetimeFigureOut">
              <a:rPr lang="en-US" smtClean="0"/>
              <a:t>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845FDD-5B08-FA4C-872F-D5DCCEE5D2CC}" type="slidenum">
              <a:rPr lang="en-US" smtClean="0"/>
              <a:t>‹#›</a:t>
            </a:fld>
            <a:endParaRPr lang="en-US"/>
          </a:p>
        </p:txBody>
      </p:sp>
    </p:spTree>
    <p:extLst>
      <p:ext uri="{BB962C8B-B14F-4D97-AF65-F5344CB8AC3E}">
        <p14:creationId xmlns:p14="http://schemas.microsoft.com/office/powerpoint/2010/main" val="3279403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atin typeface="Calibri" charset="0"/>
                <a:ea typeface="ＭＳ Ｐゴシック" charset="0"/>
                <a:cs typeface="ＭＳ Ｐゴシック" charset="0"/>
              </a:rPr>
              <a:t> Presenter reviews agenda with attendees, makes sure everyone can see the screen, hear, etc.</a:t>
            </a:r>
          </a:p>
          <a:p>
            <a:pPr>
              <a:buFontTx/>
              <a:buChar char="•"/>
            </a:pPr>
            <a:r>
              <a:rPr lang="en-US">
                <a:latin typeface="Calibri" charset="0"/>
                <a:ea typeface="ＭＳ Ｐゴシック" charset="0"/>
                <a:cs typeface="ＭＳ Ｐゴシック" charset="0"/>
              </a:rPr>
              <a:t> Presenter asks for questions prior to launching the next part of the presentation.</a:t>
            </a: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DEFFC05E-CBEC-1148-8D0D-5A00387D0A83}" type="slidenum">
              <a:rPr lang="en-US" sz="1200">
                <a:latin typeface="Calibri" charset="0"/>
              </a:rPr>
              <a:pPr eaLnBrk="1" hangingPunct="1"/>
              <a:t>3</a:t>
            </a:fld>
            <a:endParaRPr lang="en-US"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ea typeface="ＭＳ Ｐゴシック" pitchFamily="34" charset="-128"/>
              </a:rPr>
              <a:t>Presenter: Encourage families to talk openly and realistically with students about the time commitment, challenges, etc., without exaggerating the difficulties. Many students take multiple AP courses and thrive. Others find better success with one or two AP courses, depending on their other school, work and home commitments.</a:t>
            </a: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C96EDDD7-CFF6-0E4A-8F19-6B6610E3D644}" type="slidenum">
              <a:rPr lang="en-US" sz="1200">
                <a:latin typeface="Calibri" charset="0"/>
              </a:rPr>
              <a:pPr eaLnBrk="1" hangingPunct="1"/>
              <a:t>21</a:t>
            </a:fld>
            <a:endParaRPr lang="en-US"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Meredith</a:t>
            </a:r>
          </a:p>
        </p:txBody>
      </p:sp>
      <p:sp>
        <p:nvSpPr>
          <p:cNvPr id="4" name="Slide Number Placeholder 3"/>
          <p:cNvSpPr>
            <a:spLocks noGrp="1"/>
          </p:cNvSpPr>
          <p:nvPr>
            <p:ph type="sldNum" sz="quarter" idx="5"/>
          </p:nvPr>
        </p:nvSpPr>
        <p:spPr/>
        <p:txBody>
          <a:bodyPr/>
          <a:lstStyle/>
          <a:p>
            <a:fld id="{2E845FDD-5B08-FA4C-872F-D5DCCEE5D2CC}" type="slidenum">
              <a:rPr lang="en-US" smtClean="0"/>
              <a:t>24</a:t>
            </a:fld>
            <a:endParaRPr lang="en-US"/>
          </a:p>
        </p:txBody>
      </p:sp>
    </p:spTree>
    <p:extLst>
      <p:ext uri="{BB962C8B-B14F-4D97-AF65-F5344CB8AC3E}">
        <p14:creationId xmlns:p14="http://schemas.microsoft.com/office/powerpoint/2010/main" val="2315063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Meredith</a:t>
            </a:r>
          </a:p>
        </p:txBody>
      </p:sp>
      <p:sp>
        <p:nvSpPr>
          <p:cNvPr id="4" name="Slide Number Placeholder 3"/>
          <p:cNvSpPr>
            <a:spLocks noGrp="1"/>
          </p:cNvSpPr>
          <p:nvPr>
            <p:ph type="sldNum" sz="quarter" idx="5"/>
          </p:nvPr>
        </p:nvSpPr>
        <p:spPr/>
        <p:txBody>
          <a:bodyPr/>
          <a:lstStyle/>
          <a:p>
            <a:fld id="{2E845FDD-5B08-FA4C-872F-D5DCCEE5D2CC}" type="slidenum">
              <a:rPr lang="en-US" smtClean="0"/>
              <a:t>25</a:t>
            </a:fld>
            <a:endParaRPr lang="en-US"/>
          </a:p>
        </p:txBody>
      </p:sp>
    </p:spTree>
    <p:extLst>
      <p:ext uri="{BB962C8B-B14F-4D97-AF65-F5344CB8AC3E}">
        <p14:creationId xmlns:p14="http://schemas.microsoft.com/office/powerpoint/2010/main" val="1001661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Cassie</a:t>
            </a:r>
          </a:p>
        </p:txBody>
      </p:sp>
      <p:sp>
        <p:nvSpPr>
          <p:cNvPr id="4" name="Slide Number Placeholder 3"/>
          <p:cNvSpPr>
            <a:spLocks noGrp="1"/>
          </p:cNvSpPr>
          <p:nvPr>
            <p:ph type="sldNum" sz="quarter" idx="5"/>
          </p:nvPr>
        </p:nvSpPr>
        <p:spPr/>
        <p:txBody>
          <a:bodyPr/>
          <a:lstStyle/>
          <a:p>
            <a:fld id="{2E845FDD-5B08-FA4C-872F-D5DCCEE5D2CC}" type="slidenum">
              <a:rPr lang="en-US" smtClean="0"/>
              <a:t>26</a:t>
            </a:fld>
            <a:endParaRPr lang="en-US"/>
          </a:p>
        </p:txBody>
      </p:sp>
    </p:spTree>
    <p:extLst>
      <p:ext uri="{BB962C8B-B14F-4D97-AF65-F5344CB8AC3E}">
        <p14:creationId xmlns:p14="http://schemas.microsoft.com/office/powerpoint/2010/main" val="1587000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Cassie</a:t>
            </a:r>
          </a:p>
        </p:txBody>
      </p:sp>
      <p:sp>
        <p:nvSpPr>
          <p:cNvPr id="4" name="Slide Number Placeholder 3"/>
          <p:cNvSpPr>
            <a:spLocks noGrp="1"/>
          </p:cNvSpPr>
          <p:nvPr>
            <p:ph type="sldNum" sz="quarter" idx="5"/>
          </p:nvPr>
        </p:nvSpPr>
        <p:spPr/>
        <p:txBody>
          <a:bodyPr/>
          <a:lstStyle/>
          <a:p>
            <a:fld id="{2E845FDD-5B08-FA4C-872F-D5DCCEE5D2CC}" type="slidenum">
              <a:rPr lang="en-US" smtClean="0"/>
              <a:t>27</a:t>
            </a:fld>
            <a:endParaRPr lang="en-US"/>
          </a:p>
        </p:txBody>
      </p:sp>
    </p:spTree>
    <p:extLst>
      <p:ext uri="{BB962C8B-B14F-4D97-AF65-F5344CB8AC3E}">
        <p14:creationId xmlns:p14="http://schemas.microsoft.com/office/powerpoint/2010/main" val="3497033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Kristen</a:t>
            </a:r>
          </a:p>
        </p:txBody>
      </p:sp>
      <p:sp>
        <p:nvSpPr>
          <p:cNvPr id="4" name="Slide Number Placeholder 3"/>
          <p:cNvSpPr>
            <a:spLocks noGrp="1"/>
          </p:cNvSpPr>
          <p:nvPr>
            <p:ph type="sldNum" sz="quarter" idx="5"/>
          </p:nvPr>
        </p:nvSpPr>
        <p:spPr/>
        <p:txBody>
          <a:bodyPr/>
          <a:lstStyle/>
          <a:p>
            <a:fld id="{2E845FDD-5B08-FA4C-872F-D5DCCEE5D2CC}" type="slidenum">
              <a:rPr lang="en-US" smtClean="0"/>
              <a:t>28</a:t>
            </a:fld>
            <a:endParaRPr lang="en-US"/>
          </a:p>
        </p:txBody>
      </p:sp>
    </p:spTree>
    <p:extLst>
      <p:ext uri="{BB962C8B-B14F-4D97-AF65-F5344CB8AC3E}">
        <p14:creationId xmlns:p14="http://schemas.microsoft.com/office/powerpoint/2010/main" val="4124623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Kristen</a:t>
            </a:r>
          </a:p>
        </p:txBody>
      </p:sp>
      <p:sp>
        <p:nvSpPr>
          <p:cNvPr id="4" name="Slide Number Placeholder 3"/>
          <p:cNvSpPr>
            <a:spLocks noGrp="1"/>
          </p:cNvSpPr>
          <p:nvPr>
            <p:ph type="sldNum" sz="quarter" idx="5"/>
          </p:nvPr>
        </p:nvSpPr>
        <p:spPr/>
        <p:txBody>
          <a:bodyPr/>
          <a:lstStyle/>
          <a:p>
            <a:fld id="{2E845FDD-5B08-FA4C-872F-D5DCCEE5D2CC}" type="slidenum">
              <a:rPr lang="en-US" smtClean="0"/>
              <a:t>29</a:t>
            </a:fld>
            <a:endParaRPr lang="en-US"/>
          </a:p>
        </p:txBody>
      </p:sp>
    </p:spTree>
    <p:extLst>
      <p:ext uri="{BB962C8B-B14F-4D97-AF65-F5344CB8AC3E}">
        <p14:creationId xmlns:p14="http://schemas.microsoft.com/office/powerpoint/2010/main" val="2051857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Kristen</a:t>
            </a:r>
          </a:p>
        </p:txBody>
      </p:sp>
      <p:sp>
        <p:nvSpPr>
          <p:cNvPr id="4" name="Slide Number Placeholder 3"/>
          <p:cNvSpPr>
            <a:spLocks noGrp="1"/>
          </p:cNvSpPr>
          <p:nvPr>
            <p:ph type="sldNum" sz="quarter" idx="5"/>
          </p:nvPr>
        </p:nvSpPr>
        <p:spPr/>
        <p:txBody>
          <a:bodyPr/>
          <a:lstStyle/>
          <a:p>
            <a:fld id="{2E845FDD-5B08-FA4C-872F-D5DCCEE5D2CC}" type="slidenum">
              <a:rPr lang="en-US" smtClean="0"/>
              <a:t>30</a:t>
            </a:fld>
            <a:endParaRPr lang="en-US"/>
          </a:p>
        </p:txBody>
      </p:sp>
    </p:spTree>
    <p:extLst>
      <p:ext uri="{BB962C8B-B14F-4D97-AF65-F5344CB8AC3E}">
        <p14:creationId xmlns:p14="http://schemas.microsoft.com/office/powerpoint/2010/main" val="2914186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Mer</a:t>
            </a:r>
          </a:p>
        </p:txBody>
      </p:sp>
      <p:sp>
        <p:nvSpPr>
          <p:cNvPr id="4" name="Slide Number Placeholder 3"/>
          <p:cNvSpPr>
            <a:spLocks noGrp="1"/>
          </p:cNvSpPr>
          <p:nvPr>
            <p:ph type="sldNum" sz="quarter" idx="5"/>
          </p:nvPr>
        </p:nvSpPr>
        <p:spPr/>
        <p:txBody>
          <a:bodyPr/>
          <a:lstStyle/>
          <a:p>
            <a:fld id="{2E845FDD-5B08-FA4C-872F-D5DCCEE5D2CC}" type="slidenum">
              <a:rPr lang="en-US" smtClean="0"/>
              <a:t>31</a:t>
            </a:fld>
            <a:endParaRPr lang="en-US"/>
          </a:p>
        </p:txBody>
      </p:sp>
    </p:spTree>
    <p:extLst>
      <p:ext uri="{BB962C8B-B14F-4D97-AF65-F5344CB8AC3E}">
        <p14:creationId xmlns:p14="http://schemas.microsoft.com/office/powerpoint/2010/main" val="775123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Mer</a:t>
            </a:r>
          </a:p>
        </p:txBody>
      </p:sp>
      <p:sp>
        <p:nvSpPr>
          <p:cNvPr id="4" name="Slide Number Placeholder 3"/>
          <p:cNvSpPr>
            <a:spLocks noGrp="1"/>
          </p:cNvSpPr>
          <p:nvPr>
            <p:ph type="sldNum" sz="quarter" idx="5"/>
          </p:nvPr>
        </p:nvSpPr>
        <p:spPr/>
        <p:txBody>
          <a:bodyPr/>
          <a:lstStyle/>
          <a:p>
            <a:fld id="{2E845FDD-5B08-FA4C-872F-D5DCCEE5D2CC}" type="slidenum">
              <a:rPr lang="en-US" smtClean="0"/>
              <a:t>32</a:t>
            </a:fld>
            <a:endParaRPr lang="en-US"/>
          </a:p>
        </p:txBody>
      </p:sp>
    </p:spTree>
    <p:extLst>
      <p:ext uri="{BB962C8B-B14F-4D97-AF65-F5344CB8AC3E}">
        <p14:creationId xmlns:p14="http://schemas.microsoft.com/office/powerpoint/2010/main" val="304038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228600" indent="-228600" eaLnBrk="1" hangingPunct="1">
              <a:spcBef>
                <a:spcPct val="0"/>
              </a:spcBef>
              <a:buFont typeface="Calibri" charset="0"/>
              <a:buNone/>
            </a:pPr>
            <a:endParaRPr lang="en-US">
              <a:latin typeface="Calibri" charset="0"/>
              <a:ea typeface="ＭＳ Ｐゴシック" charset="0"/>
              <a:cs typeface="ＭＳ Ｐゴシック" charset="0"/>
            </a:endParaRP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E8F52268-A452-484F-AB93-024A6368E8A5}" type="slidenum">
              <a:rPr lang="en-US" sz="1200">
                <a:latin typeface="Calibri" charset="0"/>
              </a:rPr>
              <a:pPr eaLnBrk="1" hangingPunct="1"/>
              <a:t>4</a:t>
            </a:fld>
            <a:endParaRPr lang="en-US" sz="12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Mer</a:t>
            </a:r>
          </a:p>
        </p:txBody>
      </p:sp>
      <p:sp>
        <p:nvSpPr>
          <p:cNvPr id="4" name="Slide Number Placeholder 3"/>
          <p:cNvSpPr>
            <a:spLocks noGrp="1"/>
          </p:cNvSpPr>
          <p:nvPr>
            <p:ph type="sldNum" sz="quarter" idx="5"/>
          </p:nvPr>
        </p:nvSpPr>
        <p:spPr/>
        <p:txBody>
          <a:bodyPr/>
          <a:lstStyle/>
          <a:p>
            <a:fld id="{2E845FDD-5B08-FA4C-872F-D5DCCEE5D2CC}" type="slidenum">
              <a:rPr lang="en-US" smtClean="0"/>
              <a:t>33</a:t>
            </a:fld>
            <a:endParaRPr lang="en-US"/>
          </a:p>
        </p:txBody>
      </p:sp>
    </p:spTree>
    <p:extLst>
      <p:ext uri="{BB962C8B-B14F-4D97-AF65-F5344CB8AC3E}">
        <p14:creationId xmlns:p14="http://schemas.microsoft.com/office/powerpoint/2010/main" val="1160603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Presenter can add to this information with the following points:</a:t>
            </a:r>
          </a:p>
          <a:p>
            <a:pPr lvl="1">
              <a:buFontTx/>
              <a:buChar char="•"/>
            </a:pPr>
            <a:r>
              <a:rPr lang="en-US">
                <a:ea typeface="ＭＳ Ｐゴシック" pitchFamily="34" charset="-128"/>
              </a:rPr>
              <a:t> Advanced Placement</a:t>
            </a:r>
            <a:r>
              <a:rPr lang="en-US" baseline="30000">
                <a:solidFill>
                  <a:srgbClr val="375669"/>
                </a:solidFill>
                <a:ea typeface="ＭＳ Ｐゴシック" pitchFamily="34" charset="-128"/>
              </a:rPr>
              <a:t>®</a:t>
            </a:r>
            <a:r>
              <a:rPr lang="en-US">
                <a:ea typeface="ＭＳ Ｐゴシック" pitchFamily="34" charset="-128"/>
              </a:rPr>
              <a:t> is a program developed and overseen by the College Board, the not-for-profit organization that is responsible for the PSAT/NMSQT</a:t>
            </a:r>
            <a:r>
              <a:rPr lang="en-US" baseline="30000">
                <a:solidFill>
                  <a:srgbClr val="375669"/>
                </a:solidFill>
                <a:ea typeface="ＭＳ Ｐゴシック" pitchFamily="34" charset="-128"/>
              </a:rPr>
              <a:t>®</a:t>
            </a:r>
            <a:r>
              <a:rPr lang="en-US">
                <a:ea typeface="ＭＳ Ｐゴシック" pitchFamily="34" charset="-128"/>
              </a:rPr>
              <a:t>, SAT</a:t>
            </a:r>
            <a:r>
              <a:rPr lang="en-US" baseline="30000">
                <a:solidFill>
                  <a:srgbClr val="375669"/>
                </a:solidFill>
                <a:ea typeface="ＭＳ Ｐゴシック" pitchFamily="34" charset="-128"/>
              </a:rPr>
              <a:t>®</a:t>
            </a:r>
            <a:r>
              <a:rPr lang="en-US">
                <a:ea typeface="ＭＳ Ｐゴシック" pitchFamily="34" charset="-128"/>
              </a:rPr>
              <a:t>, </a:t>
            </a:r>
            <a:r>
              <a:rPr lang="en-US" b="1">
                <a:ea typeface="ＭＳ Ｐゴシック" pitchFamily="34" charset="-128"/>
              </a:rPr>
              <a:t>and other programs and services in college readiness and college success that help more than seven million students each year prepare for a successful transition to college</a:t>
            </a:r>
            <a:r>
              <a:rPr lang="en-US">
                <a:ea typeface="ＭＳ Ｐゴシック" pitchFamily="34" charset="-128"/>
              </a:rPr>
              <a:t>.</a:t>
            </a:r>
          </a:p>
          <a:p>
            <a:endParaRPr lang="en-US">
              <a:latin typeface="Calibri" charset="0"/>
              <a:ea typeface="ＭＳ Ｐゴシック" charset="0"/>
              <a:cs typeface="ＭＳ Ｐゴシック"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BA92A1CF-BF66-9B4D-8625-26590E49C4A6}" type="slidenum">
              <a:rPr lang="en-US" sz="1200">
                <a:latin typeface="Calibri" charset="0"/>
              </a:rPr>
              <a:pPr eaLnBrk="1" hangingPunct="1"/>
              <a:t>5</a:t>
            </a:fld>
            <a:endParaRPr lang="en-US"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Reiterate that not all courses fulfill the subject graduation requirement</a:t>
            </a:r>
          </a:p>
        </p:txBody>
      </p:sp>
      <p:sp>
        <p:nvSpPr>
          <p:cNvPr id="4" name="Slide Number Placeholder 3"/>
          <p:cNvSpPr>
            <a:spLocks noGrp="1"/>
          </p:cNvSpPr>
          <p:nvPr>
            <p:ph type="sldNum" sz="quarter" idx="5"/>
          </p:nvPr>
        </p:nvSpPr>
        <p:spPr/>
        <p:txBody>
          <a:bodyPr/>
          <a:lstStyle/>
          <a:p>
            <a:fld id="{2E845FDD-5B08-FA4C-872F-D5DCCEE5D2CC}" type="slidenum">
              <a:rPr lang="en-US" smtClean="0"/>
              <a:t>6</a:t>
            </a:fld>
            <a:endParaRPr lang="en-US"/>
          </a:p>
        </p:txBody>
      </p:sp>
    </p:spTree>
    <p:extLst>
      <p:ext uri="{BB962C8B-B14F-4D97-AF65-F5344CB8AC3E}">
        <p14:creationId xmlns:p14="http://schemas.microsoft.com/office/powerpoint/2010/main" val="1720828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228600" indent="-228600" eaLnBrk="1" hangingPunct="1">
              <a:spcBef>
                <a:spcPct val="0"/>
              </a:spcBef>
              <a:buFont typeface="Calibri" charset="0"/>
              <a:buNone/>
            </a:pPr>
            <a:endParaRPr lang="en-US">
              <a:latin typeface="Calibri" charset="0"/>
              <a:ea typeface="ＭＳ Ｐゴシック" charset="0"/>
              <a:cs typeface="ＭＳ Ｐゴシック"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1B6AEC85-0890-D948-94BC-198822CF0DE9}" type="slidenum">
              <a:rPr lang="en-US" sz="1200">
                <a:latin typeface="Calibri" charset="0"/>
              </a:rPr>
              <a:pPr eaLnBrk="1" hangingPunct="1"/>
              <a:t>7</a:t>
            </a:fld>
            <a:endParaRPr lang="en-US"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228600" indent="-228600" eaLnBrk="1" hangingPunct="1">
              <a:spcBef>
                <a:spcPct val="0"/>
              </a:spcBef>
              <a:buFont typeface="Calibri" charset="0"/>
              <a:buNone/>
            </a:pPr>
            <a:endParaRPr lang="en-US">
              <a:latin typeface="Calibri" charset="0"/>
              <a:ea typeface="ＭＳ Ｐゴシック" charset="0"/>
              <a:cs typeface="ＭＳ Ｐゴシック" charset="0"/>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92ED433B-64A1-3B45-B3ED-7FFE0EB760EB}" type="slidenum">
              <a:rPr lang="en-US" sz="1200">
                <a:latin typeface="Calibri" charset="0"/>
              </a:rPr>
              <a:pPr eaLnBrk="1" hangingPunct="1"/>
              <a:t>12</a:t>
            </a:fld>
            <a:endParaRPr lang="en-US" sz="1200">
              <a:latin typeface="Calibri" charset="0"/>
            </a:endParaRPr>
          </a:p>
        </p:txBody>
      </p:sp>
    </p:spTree>
    <p:extLst>
      <p:ext uri="{BB962C8B-B14F-4D97-AF65-F5344CB8AC3E}">
        <p14:creationId xmlns:p14="http://schemas.microsoft.com/office/powerpoint/2010/main" val="4117387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228600" indent="-228600" eaLnBrk="1" hangingPunct="1">
              <a:spcBef>
                <a:spcPct val="0"/>
              </a:spcBef>
              <a:buFont typeface="Calibri" charset="0"/>
              <a:buNone/>
            </a:pPr>
            <a:endParaRPr lang="en-US">
              <a:latin typeface="Calibri" charset="0"/>
              <a:ea typeface="ＭＳ Ｐゴシック" charset="0"/>
              <a:cs typeface="ＭＳ Ｐゴシック"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EB0DFE6B-9C43-4140-8317-2A037CCB164C}" type="slidenum">
              <a:rPr lang="en-US" sz="1200">
                <a:latin typeface="Calibri" charset="0"/>
              </a:rPr>
              <a:pPr eaLnBrk="1" hangingPunct="1"/>
              <a:t>15</a:t>
            </a:fld>
            <a:endParaRPr lang="en-US"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D743AB5A-66E1-514D-9135-D32427BAD0A5}" type="slidenum">
              <a:rPr lang="en-US" sz="1200">
                <a:latin typeface="Calibri" charset="0"/>
              </a:rPr>
              <a:pPr eaLnBrk="1" hangingPunct="1"/>
              <a:t>18</a:t>
            </a:fld>
            <a:endParaRPr lang="en-US"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228600" indent="-228600" eaLnBrk="1" hangingPunct="1">
              <a:spcBef>
                <a:spcPct val="0"/>
              </a:spcBef>
              <a:buFont typeface="Calibri" charset="0"/>
              <a:buNone/>
            </a:pPr>
            <a:endParaRPr lang="en-US">
              <a:latin typeface="Calibri" charset="0"/>
              <a:ea typeface="ＭＳ Ｐゴシック" charset="0"/>
              <a:cs typeface="ＭＳ Ｐゴシック" charset="0"/>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92ED433B-64A1-3B45-B3ED-7FFE0EB760EB}" type="slidenum">
              <a:rPr lang="en-US" sz="1200">
                <a:latin typeface="Calibri" charset="0"/>
              </a:rPr>
              <a:pPr eaLnBrk="1" hangingPunct="1"/>
              <a:t>20</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5344FA-DB66-DD45-9569-87A11FB4EE7C}"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2C31935A-E3B1-F041-AE9B-29BC338AE179}" type="slidenum">
              <a:rPr lang="en-US" smtClean="0"/>
              <a:t>‹#›</a:t>
            </a:fld>
            <a:endParaRPr lang="en-US"/>
          </a:p>
        </p:txBody>
      </p:sp>
    </p:spTree>
    <p:extLst>
      <p:ext uri="{BB962C8B-B14F-4D97-AF65-F5344CB8AC3E}">
        <p14:creationId xmlns:p14="http://schemas.microsoft.com/office/powerpoint/2010/main" val="3477522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5344FA-DB66-DD45-9569-87A11FB4EE7C}" type="datetimeFigureOut">
              <a:rPr lang="en-US" smtClean="0"/>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2C31935A-E3B1-F041-AE9B-29BC338AE179}" type="slidenum">
              <a:rPr lang="en-US" smtClean="0"/>
              <a:t>‹#›</a:t>
            </a:fld>
            <a:endParaRPr lang="en-US"/>
          </a:p>
        </p:txBody>
      </p:sp>
    </p:spTree>
    <p:extLst>
      <p:ext uri="{BB962C8B-B14F-4D97-AF65-F5344CB8AC3E}">
        <p14:creationId xmlns:p14="http://schemas.microsoft.com/office/powerpoint/2010/main" val="4213011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5344FA-DB66-DD45-9569-87A11FB4EE7C}" type="datetimeFigureOut">
              <a:rPr lang="en-US" smtClean="0"/>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2C31935A-E3B1-F041-AE9B-29BC338AE179}" type="slidenum">
              <a:rPr lang="en-US" smtClean="0"/>
              <a:t>‹#›</a:t>
            </a:fld>
            <a:endParaRPr lang="en-US"/>
          </a:p>
        </p:txBody>
      </p:sp>
    </p:spTree>
    <p:extLst>
      <p:ext uri="{BB962C8B-B14F-4D97-AF65-F5344CB8AC3E}">
        <p14:creationId xmlns:p14="http://schemas.microsoft.com/office/powerpoint/2010/main" val="2667049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5344FA-DB66-DD45-9569-87A11FB4EE7C}" type="datetimeFigureOut">
              <a:rPr lang="en-US" smtClean="0"/>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2C31935A-E3B1-F041-AE9B-29BC338AE179}"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tx1"/>
                </a:solidFill>
                <a:effectLst/>
              </a:rPr>
              <a:t>”</a:t>
            </a:r>
          </a:p>
        </p:txBody>
      </p:sp>
    </p:spTree>
    <p:extLst>
      <p:ext uri="{BB962C8B-B14F-4D97-AF65-F5344CB8AC3E}">
        <p14:creationId xmlns:p14="http://schemas.microsoft.com/office/powerpoint/2010/main" val="1399202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5344FA-DB66-DD45-9569-87A11FB4EE7C}" type="datetimeFigureOut">
              <a:rPr lang="en-US" smtClean="0"/>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2C31935A-E3B1-F041-AE9B-29BC338AE179}" type="slidenum">
              <a:rPr lang="en-US" smtClean="0"/>
              <a:t>‹#›</a:t>
            </a:fld>
            <a:endParaRPr lang="en-US"/>
          </a:p>
        </p:txBody>
      </p:sp>
    </p:spTree>
    <p:extLst>
      <p:ext uri="{BB962C8B-B14F-4D97-AF65-F5344CB8AC3E}">
        <p14:creationId xmlns:p14="http://schemas.microsoft.com/office/powerpoint/2010/main" val="3694149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A5344FA-DB66-DD45-9569-87A11FB4EE7C}" type="datetimeFigureOut">
              <a:rPr lang="en-US" smtClean="0"/>
              <a:t>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31935A-E3B1-F041-AE9B-29BC338AE179}" type="slidenum">
              <a:rPr lang="en-US" smtClean="0"/>
              <a:t>‹#›</a:t>
            </a:fld>
            <a:endParaRPr lang="en-US"/>
          </a:p>
        </p:txBody>
      </p:sp>
    </p:spTree>
    <p:extLst>
      <p:ext uri="{BB962C8B-B14F-4D97-AF65-F5344CB8AC3E}">
        <p14:creationId xmlns:p14="http://schemas.microsoft.com/office/powerpoint/2010/main" val="3419059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A5344FA-DB66-DD45-9569-87A11FB4EE7C}" type="datetimeFigureOut">
              <a:rPr lang="en-US" smtClean="0"/>
              <a:t>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31935A-E3B1-F041-AE9B-29BC338AE179}" type="slidenum">
              <a:rPr lang="en-US" smtClean="0"/>
              <a:t>‹#›</a:t>
            </a:fld>
            <a:endParaRPr lang="en-US"/>
          </a:p>
        </p:txBody>
      </p:sp>
    </p:spTree>
    <p:extLst>
      <p:ext uri="{BB962C8B-B14F-4D97-AF65-F5344CB8AC3E}">
        <p14:creationId xmlns:p14="http://schemas.microsoft.com/office/powerpoint/2010/main" val="4092364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5344FA-DB66-DD45-9569-87A11FB4EE7C}"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1935A-E3B1-F041-AE9B-29BC338AE179}" type="slidenum">
              <a:rPr lang="en-US" smtClean="0"/>
              <a:t>‹#›</a:t>
            </a:fld>
            <a:endParaRPr lang="en-US"/>
          </a:p>
        </p:txBody>
      </p:sp>
    </p:spTree>
    <p:extLst>
      <p:ext uri="{BB962C8B-B14F-4D97-AF65-F5344CB8AC3E}">
        <p14:creationId xmlns:p14="http://schemas.microsoft.com/office/powerpoint/2010/main" val="3157234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07126" y="5936187"/>
            <a:ext cx="2743200" cy="365125"/>
          </a:xfrm>
        </p:spPr>
        <p:txBody>
          <a:bodyPr/>
          <a:lstStyle/>
          <a:p>
            <a:fld id="{EA5344FA-DB66-DD45-9569-87A11FB4EE7C}" type="datetimeFigureOut">
              <a:rPr lang="en-US" smtClean="0"/>
              <a:t>2/7/2025</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2C31935A-E3B1-F041-AE9B-29BC338AE179}" type="slidenum">
              <a:rPr lang="en-US" smtClean="0"/>
              <a:t>‹#›</a:t>
            </a:fld>
            <a:endParaRPr lang="en-US"/>
          </a:p>
        </p:txBody>
      </p:sp>
    </p:spTree>
    <p:extLst>
      <p:ext uri="{BB962C8B-B14F-4D97-AF65-F5344CB8AC3E}">
        <p14:creationId xmlns:p14="http://schemas.microsoft.com/office/powerpoint/2010/main" val="501338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pic>
        <p:nvPicPr>
          <p:cNvPr id="8" name="Picture 7" descr="146-554_AP_PPT_Sub.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146-554_AP_PPT_Sub.jpg"/>
          <p:cNvPicPr>
            <a:picLocks noChangeAspect="1"/>
          </p:cNvPicPr>
          <p:nvPr userDrawn="1"/>
        </p:nvPicPr>
        <p:blipFill rotWithShape="1">
          <a:blip r:embed="rId2" cstate="email">
            <a:extLst>
              <a:ext uri="{28A0092B-C50C-407E-A947-70E740481C1C}">
                <a14:useLocalDpi xmlns:a14="http://schemas.microsoft.com/office/drawing/2010/main" val="0"/>
              </a:ext>
            </a:extLst>
          </a:blip>
          <a:srcRect l="51111" r="25555"/>
          <a:stretch/>
        </p:blipFill>
        <p:spPr bwMode="auto">
          <a:xfrm>
            <a:off x="9347200" y="0"/>
            <a:ext cx="2844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seperator.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414338"/>
            <a:ext cx="121920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3"/>
          <p:cNvSpPr>
            <a:spLocks noGrp="1"/>
          </p:cNvSpPr>
          <p:nvPr>
            <p:ph sz="quarter" idx="11"/>
          </p:nvPr>
        </p:nvSpPr>
        <p:spPr>
          <a:xfrm>
            <a:off x="1422400" y="1447800"/>
            <a:ext cx="9448800" cy="4114800"/>
          </a:xfrm>
          <a:prstGeom prst="rect">
            <a:avLst/>
          </a:prstGeom>
        </p:spPr>
        <p:txBody>
          <a:bodyPr/>
          <a:lstStyle>
            <a:lvl1pPr>
              <a:defRPr sz="2000">
                <a:solidFill>
                  <a:srgbClr val="1B416C"/>
                </a:solidFill>
                <a:latin typeface="+mn-lt"/>
              </a:defRPr>
            </a:lvl1pPr>
            <a:lvl2pPr>
              <a:buClr>
                <a:srgbClr val="6FB867"/>
              </a:buClr>
              <a:buFont typeface="Arial"/>
              <a:buChar char="•"/>
              <a:defRPr>
                <a:solidFill>
                  <a:srgbClr val="1B416C"/>
                </a:solidFill>
                <a:latin typeface="+mn-lt"/>
              </a:defRPr>
            </a:lvl2pPr>
            <a:lvl3pPr>
              <a:buClr>
                <a:srgbClr val="6FB867"/>
              </a:buClr>
              <a:buFont typeface="Arial"/>
              <a:buChar char="•"/>
              <a:defRPr>
                <a:solidFill>
                  <a:srgbClr val="1B416C"/>
                </a:solidFill>
                <a:latin typeface="+mn-lt"/>
              </a:defRPr>
            </a:lvl3pPr>
            <a:lvl4pPr>
              <a:buSzPct val="100000"/>
              <a:buFontTx/>
              <a:buBlip>
                <a:blip r:embed="rId4"/>
              </a:buBlip>
              <a:defRPr sz="1300" baseline="0">
                <a:solidFill>
                  <a:srgbClr val="1B416C"/>
                </a:solidFill>
              </a:defRPr>
            </a:lvl4pPr>
            <a:lvl5pPr>
              <a:buFont typeface="Arial" pitchFamily="34" charset="0"/>
              <a:buChar char="•"/>
              <a:defRPr sz="1100" baseline="0"/>
            </a:lvl5pPr>
          </a:lstStyle>
          <a:p>
            <a:pPr lvl="0"/>
            <a:r>
              <a:rPr lang="en-US"/>
              <a:t>Click to edit Master text styles</a:t>
            </a:r>
          </a:p>
          <a:p>
            <a:pPr lvl="1"/>
            <a:r>
              <a:rPr lang="en-US"/>
              <a:t>Second level</a:t>
            </a:r>
          </a:p>
          <a:p>
            <a:pPr lvl="2"/>
            <a:r>
              <a:rPr lang="en-US"/>
              <a:t>Third level</a:t>
            </a:r>
          </a:p>
        </p:txBody>
      </p:sp>
      <p:sp>
        <p:nvSpPr>
          <p:cNvPr id="13" name="Title 9"/>
          <p:cNvSpPr>
            <a:spLocks noGrp="1"/>
          </p:cNvSpPr>
          <p:nvPr>
            <p:ph type="title"/>
          </p:nvPr>
        </p:nvSpPr>
        <p:spPr>
          <a:xfrm>
            <a:off x="0" y="457201"/>
            <a:ext cx="12192000" cy="685800"/>
          </a:xfrm>
        </p:spPr>
        <p:txBody>
          <a:bodyPr/>
          <a:lstStyle>
            <a:lvl1pPr algn="ctr">
              <a:defRPr sz="3200" b="1">
                <a:solidFill>
                  <a:schemeClr val="bg1"/>
                </a:solidFill>
                <a:latin typeface="+mj-lt"/>
              </a:defRPr>
            </a:lvl1pPr>
          </a:lstStyle>
          <a:p>
            <a:r>
              <a:rPr lang="en-US"/>
              <a:t>Click to edit Master title style</a:t>
            </a:r>
          </a:p>
        </p:txBody>
      </p:sp>
      <p:pic>
        <p:nvPicPr>
          <p:cNvPr id="15" name="Picture 14" descr="collegeboard_logo_KO.pn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9956801" y="6433095"/>
            <a:ext cx="1921649" cy="247105"/>
          </a:xfrm>
          <a:prstGeom prst="rect">
            <a:avLst/>
          </a:prstGeom>
        </p:spPr>
      </p:pic>
    </p:spTree>
    <p:extLst>
      <p:ext uri="{BB962C8B-B14F-4D97-AF65-F5344CB8AC3E}">
        <p14:creationId xmlns:p14="http://schemas.microsoft.com/office/powerpoint/2010/main" val="1246560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320800" y="2819400"/>
            <a:ext cx="9550400" cy="1219200"/>
          </a:xfrm>
          <a:prstGeom prst="rect">
            <a:avLst/>
          </a:prstGeom>
        </p:spPr>
        <p:txBody>
          <a:bodyPr anchor="t"/>
          <a:lstStyle>
            <a:lvl1pPr algn="ctr">
              <a:defRPr sz="5400" b="1">
                <a:solidFill>
                  <a:srgbClr val="FFFFFF"/>
                </a:solidFill>
                <a:latin typeface="+mj-lt"/>
              </a:defRPr>
            </a:lvl1pPr>
          </a:lstStyle>
          <a:p>
            <a:r>
              <a:rPr lang="en-US"/>
              <a:t>Click to edit Master title style</a:t>
            </a:r>
          </a:p>
        </p:txBody>
      </p:sp>
      <p:pic>
        <p:nvPicPr>
          <p:cNvPr id="5" name="Picture 3"/>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val="0"/>
              </a:ext>
            </a:extLst>
          </a:blip>
          <a:srcRect t="67460" b="16667"/>
          <a:stretch/>
        </p:blipFill>
        <p:spPr bwMode="auto">
          <a:xfrm>
            <a:off x="0" y="5760963"/>
            <a:ext cx="12192000" cy="108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ollegeboard_logo_KO.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956801" y="6433095"/>
            <a:ext cx="1921649" cy="247105"/>
          </a:xfrm>
          <a:prstGeom prst="rect">
            <a:avLst/>
          </a:prstGeom>
        </p:spPr>
      </p:pic>
    </p:spTree>
    <p:extLst>
      <p:ext uri="{BB962C8B-B14F-4D97-AF65-F5344CB8AC3E}">
        <p14:creationId xmlns:p14="http://schemas.microsoft.com/office/powerpoint/2010/main" val="3749991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5344FA-DB66-DD45-9569-87A11FB4EE7C}"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1935A-E3B1-F041-AE9B-29BC338AE179}" type="slidenum">
              <a:rPr lang="en-US" smtClean="0"/>
              <a:t>‹#›</a:t>
            </a:fld>
            <a:endParaRPr lang="en-US"/>
          </a:p>
        </p:txBody>
      </p:sp>
    </p:spTree>
    <p:extLst>
      <p:ext uri="{BB962C8B-B14F-4D97-AF65-F5344CB8AC3E}">
        <p14:creationId xmlns:p14="http://schemas.microsoft.com/office/powerpoint/2010/main" val="168478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320800" y="2819400"/>
            <a:ext cx="9550400" cy="1219200"/>
          </a:xfrm>
          <a:prstGeom prst="rect">
            <a:avLst/>
          </a:prstGeom>
        </p:spPr>
        <p:txBody>
          <a:bodyPr anchor="t"/>
          <a:lstStyle>
            <a:lvl1pPr algn="ctr">
              <a:defRPr sz="5400" b="1">
                <a:solidFill>
                  <a:srgbClr val="FFFFFF"/>
                </a:solidFill>
                <a:latin typeface="+mj-lt"/>
              </a:defRPr>
            </a:lvl1pPr>
          </a:lstStyle>
          <a:p>
            <a:r>
              <a:rPr lang="en-US"/>
              <a:t>Click to edit Master title style</a:t>
            </a:r>
          </a:p>
        </p:txBody>
      </p:sp>
      <p:pic>
        <p:nvPicPr>
          <p:cNvPr id="5" name="Picture 3"/>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val="0"/>
              </a:ext>
            </a:extLst>
          </a:blip>
          <a:srcRect t="67460" b="16667"/>
          <a:stretch/>
        </p:blipFill>
        <p:spPr bwMode="auto">
          <a:xfrm>
            <a:off x="0" y="5760963"/>
            <a:ext cx="12192000" cy="108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ollegeboard_logo_KO.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956801" y="6433095"/>
            <a:ext cx="1921649" cy="247105"/>
          </a:xfrm>
          <a:prstGeom prst="rect">
            <a:avLst/>
          </a:prstGeom>
        </p:spPr>
      </p:pic>
    </p:spTree>
    <p:extLst>
      <p:ext uri="{BB962C8B-B14F-4D97-AF65-F5344CB8AC3E}">
        <p14:creationId xmlns:p14="http://schemas.microsoft.com/office/powerpoint/2010/main" val="3287883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Slide">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320800" y="2819400"/>
            <a:ext cx="9550400" cy="1219200"/>
          </a:xfrm>
          <a:prstGeom prst="rect">
            <a:avLst/>
          </a:prstGeom>
        </p:spPr>
        <p:txBody>
          <a:bodyPr anchor="t"/>
          <a:lstStyle>
            <a:lvl1pPr algn="ctr">
              <a:defRPr sz="5400" b="1">
                <a:solidFill>
                  <a:srgbClr val="FFFFFF"/>
                </a:solidFill>
                <a:latin typeface="+mj-lt"/>
              </a:defRPr>
            </a:lvl1pPr>
          </a:lstStyle>
          <a:p>
            <a:r>
              <a:rPr lang="en-US"/>
              <a:t>Click to edit Master title style</a:t>
            </a:r>
          </a:p>
        </p:txBody>
      </p:sp>
      <p:pic>
        <p:nvPicPr>
          <p:cNvPr id="5" name="Picture 3"/>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val="0"/>
              </a:ext>
            </a:extLst>
          </a:blip>
          <a:srcRect t="67460" b="16667"/>
          <a:stretch/>
        </p:blipFill>
        <p:spPr bwMode="auto">
          <a:xfrm>
            <a:off x="0" y="5760963"/>
            <a:ext cx="12192000" cy="108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ollegeboard_logo_KO.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956801" y="6433095"/>
            <a:ext cx="1921649" cy="247105"/>
          </a:xfrm>
          <a:prstGeom prst="rect">
            <a:avLst/>
          </a:prstGeom>
        </p:spPr>
      </p:pic>
    </p:spTree>
    <p:extLst>
      <p:ext uri="{BB962C8B-B14F-4D97-AF65-F5344CB8AC3E}">
        <p14:creationId xmlns:p14="http://schemas.microsoft.com/office/powerpoint/2010/main" val="1428013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le Slide">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320800" y="2819400"/>
            <a:ext cx="9550400" cy="1219200"/>
          </a:xfrm>
          <a:prstGeom prst="rect">
            <a:avLst/>
          </a:prstGeom>
        </p:spPr>
        <p:txBody>
          <a:bodyPr anchor="t"/>
          <a:lstStyle>
            <a:lvl1pPr algn="ctr">
              <a:defRPr sz="5400" b="1">
                <a:solidFill>
                  <a:srgbClr val="FFFFFF"/>
                </a:solidFill>
                <a:latin typeface="+mj-lt"/>
              </a:defRPr>
            </a:lvl1pPr>
          </a:lstStyle>
          <a:p>
            <a:r>
              <a:rPr lang="en-US"/>
              <a:t>Click to edit Master title style</a:t>
            </a:r>
          </a:p>
        </p:txBody>
      </p:sp>
      <p:pic>
        <p:nvPicPr>
          <p:cNvPr id="5" name="Picture 3"/>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val="0"/>
              </a:ext>
            </a:extLst>
          </a:blip>
          <a:srcRect t="67460" b="16667"/>
          <a:stretch/>
        </p:blipFill>
        <p:spPr bwMode="auto">
          <a:xfrm>
            <a:off x="0" y="5760963"/>
            <a:ext cx="12192000" cy="108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ollegeboard_logo_KO.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956801" y="6433095"/>
            <a:ext cx="1921649" cy="247105"/>
          </a:xfrm>
          <a:prstGeom prst="rect">
            <a:avLst/>
          </a:prstGeom>
        </p:spPr>
      </p:pic>
    </p:spTree>
    <p:extLst>
      <p:ext uri="{BB962C8B-B14F-4D97-AF65-F5344CB8AC3E}">
        <p14:creationId xmlns:p14="http://schemas.microsoft.com/office/powerpoint/2010/main" val="960182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itle Slide">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320800" y="2819400"/>
            <a:ext cx="9550400" cy="1219200"/>
          </a:xfrm>
          <a:prstGeom prst="rect">
            <a:avLst/>
          </a:prstGeom>
        </p:spPr>
        <p:txBody>
          <a:bodyPr anchor="t"/>
          <a:lstStyle>
            <a:lvl1pPr algn="ctr">
              <a:defRPr sz="5400" b="1">
                <a:solidFill>
                  <a:srgbClr val="FFFFFF"/>
                </a:solidFill>
                <a:latin typeface="+mj-lt"/>
              </a:defRPr>
            </a:lvl1pPr>
          </a:lstStyle>
          <a:p>
            <a:r>
              <a:rPr lang="en-US"/>
              <a:t>Click to edit Master title style</a:t>
            </a:r>
          </a:p>
        </p:txBody>
      </p:sp>
      <p:pic>
        <p:nvPicPr>
          <p:cNvPr id="5" name="Picture 3"/>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val="0"/>
              </a:ext>
            </a:extLst>
          </a:blip>
          <a:srcRect t="67460" b="16667"/>
          <a:stretch/>
        </p:blipFill>
        <p:spPr bwMode="auto">
          <a:xfrm>
            <a:off x="0" y="5760963"/>
            <a:ext cx="12192000" cy="108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ollegeboard_logo_KO.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956801" y="6433095"/>
            <a:ext cx="1921649" cy="247105"/>
          </a:xfrm>
          <a:prstGeom prst="rect">
            <a:avLst/>
          </a:prstGeom>
        </p:spPr>
      </p:pic>
    </p:spTree>
    <p:extLst>
      <p:ext uri="{BB962C8B-B14F-4D97-AF65-F5344CB8AC3E}">
        <p14:creationId xmlns:p14="http://schemas.microsoft.com/office/powerpoint/2010/main" val="3447755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320800" y="2819400"/>
            <a:ext cx="9550400" cy="1219200"/>
          </a:xfrm>
          <a:prstGeom prst="rect">
            <a:avLst/>
          </a:prstGeom>
        </p:spPr>
        <p:txBody>
          <a:bodyPr anchor="t"/>
          <a:lstStyle>
            <a:lvl1pPr algn="ctr">
              <a:defRPr sz="5400" b="1">
                <a:solidFill>
                  <a:srgbClr val="FFFFFF"/>
                </a:solidFill>
                <a:latin typeface="+mj-lt"/>
              </a:defRPr>
            </a:lvl1pPr>
          </a:lstStyle>
          <a:p>
            <a:r>
              <a:rPr lang="en-US"/>
              <a:t>Click to edit Master title style</a:t>
            </a:r>
          </a:p>
        </p:txBody>
      </p:sp>
      <p:pic>
        <p:nvPicPr>
          <p:cNvPr id="5" name="Picture 3"/>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val="0"/>
              </a:ext>
            </a:extLst>
          </a:blip>
          <a:srcRect t="67460" b="16667"/>
          <a:stretch/>
        </p:blipFill>
        <p:spPr bwMode="auto">
          <a:xfrm>
            <a:off x="0" y="5760963"/>
            <a:ext cx="12192000" cy="108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ollegeboard_logo_KO.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956801" y="6433095"/>
            <a:ext cx="1921649" cy="247105"/>
          </a:xfrm>
          <a:prstGeom prst="rect">
            <a:avLst/>
          </a:prstGeom>
        </p:spPr>
      </p:pic>
    </p:spTree>
    <p:extLst>
      <p:ext uri="{BB962C8B-B14F-4D97-AF65-F5344CB8AC3E}">
        <p14:creationId xmlns:p14="http://schemas.microsoft.com/office/powerpoint/2010/main" val="416101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5344FA-DB66-DD45-9569-87A11FB4EE7C}"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2C31935A-E3B1-F041-AE9B-29BC338AE179}" type="slidenum">
              <a:rPr lang="en-US" smtClean="0"/>
              <a:t>‹#›</a:t>
            </a:fld>
            <a:endParaRPr lang="en-US"/>
          </a:p>
        </p:txBody>
      </p:sp>
    </p:spTree>
    <p:extLst>
      <p:ext uri="{BB962C8B-B14F-4D97-AF65-F5344CB8AC3E}">
        <p14:creationId xmlns:p14="http://schemas.microsoft.com/office/powerpoint/2010/main" val="2731210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5344FA-DB66-DD45-9569-87A11FB4EE7C}" type="datetimeFigureOut">
              <a:rPr lang="en-US" smtClean="0"/>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1935A-E3B1-F041-AE9B-29BC338AE179}" type="slidenum">
              <a:rPr lang="en-US" smtClean="0"/>
              <a:t>‹#›</a:t>
            </a:fld>
            <a:endParaRPr lang="en-US"/>
          </a:p>
        </p:txBody>
      </p:sp>
    </p:spTree>
    <p:extLst>
      <p:ext uri="{BB962C8B-B14F-4D97-AF65-F5344CB8AC3E}">
        <p14:creationId xmlns:p14="http://schemas.microsoft.com/office/powerpoint/2010/main" val="1522811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5344FA-DB66-DD45-9569-87A11FB4EE7C}" type="datetimeFigureOut">
              <a:rPr lang="en-US" smtClean="0"/>
              <a:t>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31935A-E3B1-F041-AE9B-29BC338AE179}" type="slidenum">
              <a:rPr lang="en-US" smtClean="0"/>
              <a:t>‹#›</a:t>
            </a:fld>
            <a:endParaRPr lang="en-US"/>
          </a:p>
        </p:txBody>
      </p:sp>
    </p:spTree>
    <p:extLst>
      <p:ext uri="{BB962C8B-B14F-4D97-AF65-F5344CB8AC3E}">
        <p14:creationId xmlns:p14="http://schemas.microsoft.com/office/powerpoint/2010/main" val="3882209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5344FA-DB66-DD45-9569-87A11FB4EE7C}" type="datetimeFigureOut">
              <a:rPr lang="en-US" smtClean="0"/>
              <a:t>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31935A-E3B1-F041-AE9B-29BC338AE179}" type="slidenum">
              <a:rPr lang="en-US" smtClean="0"/>
              <a:t>‹#›</a:t>
            </a:fld>
            <a:endParaRPr lang="en-US"/>
          </a:p>
        </p:txBody>
      </p:sp>
    </p:spTree>
    <p:extLst>
      <p:ext uri="{BB962C8B-B14F-4D97-AF65-F5344CB8AC3E}">
        <p14:creationId xmlns:p14="http://schemas.microsoft.com/office/powerpoint/2010/main" val="3323478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A5344FA-DB66-DD45-9569-87A11FB4EE7C}" type="datetimeFigureOut">
              <a:rPr lang="en-US" smtClean="0"/>
              <a:t>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31935A-E3B1-F041-AE9B-29BC338AE179}" type="slidenum">
              <a:rPr lang="en-US" smtClean="0"/>
              <a:t>‹#›</a:t>
            </a:fld>
            <a:endParaRPr lang="en-US"/>
          </a:p>
        </p:txBody>
      </p:sp>
    </p:spTree>
    <p:extLst>
      <p:ext uri="{BB962C8B-B14F-4D97-AF65-F5344CB8AC3E}">
        <p14:creationId xmlns:p14="http://schemas.microsoft.com/office/powerpoint/2010/main" val="1970946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5344FA-DB66-DD45-9569-87A11FB4EE7C}" type="datetimeFigureOut">
              <a:rPr lang="en-US" smtClean="0"/>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1935A-E3B1-F041-AE9B-29BC338AE179}" type="slidenum">
              <a:rPr lang="en-US" smtClean="0"/>
              <a:t>‹#›</a:t>
            </a:fld>
            <a:endParaRPr lang="en-US"/>
          </a:p>
        </p:txBody>
      </p:sp>
    </p:spTree>
    <p:extLst>
      <p:ext uri="{BB962C8B-B14F-4D97-AF65-F5344CB8AC3E}">
        <p14:creationId xmlns:p14="http://schemas.microsoft.com/office/powerpoint/2010/main" val="3478975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5344FA-DB66-DD45-9569-87A11FB4EE7C}" type="datetimeFigureOut">
              <a:rPr lang="en-US" smtClean="0"/>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1935A-E3B1-F041-AE9B-29BC338AE179}" type="slidenum">
              <a:rPr lang="en-US" smtClean="0"/>
              <a:t>‹#›</a:t>
            </a:fld>
            <a:endParaRPr lang="en-US"/>
          </a:p>
        </p:txBody>
      </p:sp>
    </p:spTree>
    <p:extLst>
      <p:ext uri="{BB962C8B-B14F-4D97-AF65-F5344CB8AC3E}">
        <p14:creationId xmlns:p14="http://schemas.microsoft.com/office/powerpoint/2010/main" val="461836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6">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A5344FA-DB66-DD45-9569-87A11FB4EE7C}" type="datetimeFigureOut">
              <a:rPr lang="en-US" smtClean="0"/>
              <a:t>2/7/2025</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2C31935A-E3B1-F041-AE9B-29BC338AE179}" type="slidenum">
              <a:rPr lang="en-US" smtClean="0"/>
              <a:t>‹#›</a:t>
            </a:fld>
            <a:endParaRPr lang="en-US"/>
          </a:p>
        </p:txBody>
      </p:sp>
    </p:spTree>
    <p:extLst>
      <p:ext uri="{BB962C8B-B14F-4D97-AF65-F5344CB8AC3E}">
        <p14:creationId xmlns:p14="http://schemas.microsoft.com/office/powerpoint/2010/main" val="1964312877"/>
      </p:ext>
    </p:extLst>
  </p:cSld>
  <p:clrMap bg1="dk1" tx1="lt1" bg2="dk2"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 id="2147483838" r:id="rId19"/>
    <p:sldLayoutId id="2147483839" r:id="rId20"/>
    <p:sldLayoutId id="2147483840" r:id="rId21"/>
    <p:sldLayoutId id="2147483841" r:id="rId22"/>
    <p:sldLayoutId id="2147483842" r:id="rId23"/>
    <p:sldLayoutId id="2147483843" r:id="rId24"/>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collegeboard.org/apcreditpolicy" TargetMode="Externa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admissions.phsc.edu/start/high-school/dual-enroll/charter-public"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testing.phsc.edu/?_ga=2.123010573.761172156.1603195690-789298816.160146633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hyperlink" Target="https://admissions.phsc.edu/start/high-school/dual-enroll/charter-public"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hyperlink" Target="mailto:mhagiemc@pasco.k12.fl.us" TargetMode="External"/><Relationship Id="rId2" Type="http://schemas.openxmlformats.org/officeDocument/2006/relationships/hyperlink" Target="mailto:kleaonard@pasco.k12.fl.us" TargetMode="External"/><Relationship Id="rId1" Type="http://schemas.openxmlformats.org/officeDocument/2006/relationships/slideLayout" Target="../slideLayouts/slideLayout2.xml"/><Relationship Id="rId6" Type="http://schemas.openxmlformats.org/officeDocument/2006/relationships/hyperlink" Target="mailto:%3cbruces@phsc.edu" TargetMode="External"/><Relationship Id="rId5" Type="http://schemas.openxmlformats.org/officeDocument/2006/relationships/hyperlink" Target="mailto:ccaminer@pasco.k12.fl.us" TargetMode="External"/><Relationship Id="rId4" Type="http://schemas.openxmlformats.org/officeDocument/2006/relationships/hyperlink" Target="mailto:mward@pasco.k12.fl.u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8.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8A3C-EFE4-7D46-AFC4-8D669061001C}"/>
              </a:ext>
            </a:extLst>
          </p:cNvPr>
          <p:cNvSpPr>
            <a:spLocks noGrp="1"/>
          </p:cNvSpPr>
          <p:nvPr>
            <p:ph type="ctrTitle"/>
          </p:nvPr>
        </p:nvSpPr>
        <p:spPr>
          <a:xfrm>
            <a:off x="365760" y="1572126"/>
            <a:ext cx="8211808" cy="2543409"/>
          </a:xfrm>
        </p:spPr>
        <p:txBody>
          <a:bodyPr/>
          <a:lstStyle/>
          <a:p>
            <a:r>
              <a:rPr lang="en-US" sz="4800"/>
              <a:t>Parent Informational Session: AP and Dual Enrollment</a:t>
            </a:r>
          </a:p>
        </p:txBody>
      </p:sp>
      <p:sp>
        <p:nvSpPr>
          <p:cNvPr id="3" name="Subtitle 2">
            <a:extLst>
              <a:ext uri="{FF2B5EF4-FFF2-40B4-BE49-F238E27FC236}">
                <a16:creationId xmlns:a16="http://schemas.microsoft.com/office/drawing/2014/main" id="{49C93FC5-DA0D-094C-93B4-189B14F987C3}"/>
              </a:ext>
            </a:extLst>
          </p:cNvPr>
          <p:cNvSpPr>
            <a:spLocks noGrp="1"/>
          </p:cNvSpPr>
          <p:nvPr>
            <p:ph type="subTitle" idx="1"/>
          </p:nvPr>
        </p:nvSpPr>
        <p:spPr>
          <a:xfrm>
            <a:off x="680322" y="4394038"/>
            <a:ext cx="8233781" cy="2274994"/>
          </a:xfrm>
        </p:spPr>
        <p:txBody>
          <a:bodyPr vert="horz" lIns="91440" tIns="45720" rIns="91440" bIns="45720" rtlCol="0" anchor="t">
            <a:normAutofit fontScale="85000" lnSpcReduction="20000"/>
          </a:bodyPr>
          <a:lstStyle/>
          <a:p>
            <a:endParaRPr lang="en-US"/>
          </a:p>
          <a:p>
            <a:r>
              <a:rPr lang="en-US"/>
              <a:t>Kristina Padula, AP Coordinator</a:t>
            </a:r>
          </a:p>
          <a:p>
            <a:r>
              <a:rPr lang="en-US"/>
              <a:t>Cassie Adley, College and Career Specialist</a:t>
            </a:r>
          </a:p>
          <a:p>
            <a:r>
              <a:rPr lang="en-US"/>
              <a:t>Meredith Hagie-McHugh, Class of 2028 Counselor</a:t>
            </a:r>
          </a:p>
          <a:p>
            <a:r>
              <a:rPr lang="en-US"/>
              <a:t>Meredith Ward, Class of 2027 Counselor</a:t>
            </a:r>
          </a:p>
          <a:p>
            <a:r>
              <a:rPr lang="en-US"/>
              <a:t>Cassie Caminero, Class of 2026 Counselor</a:t>
            </a:r>
          </a:p>
          <a:p>
            <a:r>
              <a:rPr lang="en-US"/>
              <a:t>Kristen Leonard, Class of 2025/29 Counselor</a:t>
            </a:r>
          </a:p>
          <a:p>
            <a:endParaRPr lang="en-US"/>
          </a:p>
        </p:txBody>
      </p:sp>
    </p:spTree>
    <p:extLst>
      <p:ext uri="{BB962C8B-B14F-4D97-AF65-F5344CB8AC3E}">
        <p14:creationId xmlns:p14="http://schemas.microsoft.com/office/powerpoint/2010/main" val="90038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image_1.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0" y="3048000"/>
            <a:ext cx="9144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Content Placeholder 8"/>
          <p:cNvSpPr>
            <a:spLocks noGrp="1"/>
          </p:cNvSpPr>
          <p:nvPr>
            <p:ph sz="quarter" idx="11"/>
          </p:nvPr>
        </p:nvSpPr>
        <p:spPr bwMode="auto">
          <a:xfrm>
            <a:off x="1524000" y="1147010"/>
            <a:ext cx="8890668" cy="4034590"/>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p>
            <a:pPr marL="0" indent="0">
              <a:defRPr/>
            </a:pPr>
            <a:r>
              <a:rPr lang="en-US" sz="2400">
                <a:solidFill>
                  <a:schemeClr val="bg1"/>
                </a:solidFill>
                <a:ea typeface="ＭＳ Ｐゴシック"/>
                <a:cs typeface="ＭＳ Ｐゴシック" charset="0"/>
              </a:rPr>
              <a:t>When students earn college credit through AP Exams, their options and opportunities expand:</a:t>
            </a:r>
          </a:p>
          <a:p>
            <a:pPr marL="0" indent="0">
              <a:lnSpc>
                <a:spcPct val="50000"/>
              </a:lnSpc>
              <a:defRPr/>
            </a:pPr>
            <a:endParaRPr lang="en-US" sz="2400">
              <a:solidFill>
                <a:schemeClr val="bg1"/>
              </a:solidFill>
              <a:ea typeface="ＭＳ Ｐゴシック" charset="0"/>
              <a:cs typeface="ＭＳ Ｐゴシック" charset="0"/>
            </a:endParaRPr>
          </a:p>
          <a:p>
            <a:pPr marL="285750" indent="-285750">
              <a:lnSpc>
                <a:spcPct val="50000"/>
              </a:lnSpc>
              <a:spcAft>
                <a:spcPts val="1800"/>
              </a:spcAft>
              <a:buClr>
                <a:srgbClr val="6FB867"/>
              </a:buClr>
              <a:defRPr/>
            </a:pPr>
            <a:r>
              <a:rPr lang="en-US" sz="2400">
                <a:solidFill>
                  <a:schemeClr val="bg1"/>
                </a:solidFill>
                <a:ea typeface="ＭＳ Ｐゴシック"/>
                <a:cs typeface="ＭＳ Ｐゴシック" charset="0"/>
              </a:rPr>
              <a:t>Move to upper-level college courses sooner</a:t>
            </a:r>
          </a:p>
          <a:p>
            <a:pPr marL="285750" indent="-285750">
              <a:lnSpc>
                <a:spcPct val="50000"/>
              </a:lnSpc>
              <a:spcAft>
                <a:spcPts val="1800"/>
              </a:spcAft>
              <a:buClr>
                <a:srgbClr val="6FB867"/>
              </a:buClr>
              <a:defRPr/>
            </a:pPr>
            <a:r>
              <a:rPr lang="en-US" sz="2400">
                <a:solidFill>
                  <a:schemeClr val="bg1"/>
                </a:solidFill>
                <a:ea typeface="ＭＳ Ｐゴシック"/>
                <a:cs typeface="ＭＳ Ｐゴシック" charset="0"/>
              </a:rPr>
              <a:t>Pursue a double major</a:t>
            </a:r>
          </a:p>
          <a:p>
            <a:pPr marL="285750" indent="-285750">
              <a:lnSpc>
                <a:spcPct val="50000"/>
              </a:lnSpc>
              <a:spcAft>
                <a:spcPts val="1800"/>
              </a:spcAft>
              <a:buClr>
                <a:srgbClr val="6FB867"/>
              </a:buClr>
              <a:defRPr/>
            </a:pPr>
            <a:r>
              <a:rPr lang="en-US" sz="2400">
                <a:solidFill>
                  <a:schemeClr val="bg1"/>
                </a:solidFill>
                <a:ea typeface="ＭＳ Ｐゴシック"/>
                <a:cs typeface="ＭＳ Ｐゴシック" charset="0"/>
              </a:rPr>
              <a:t>Gain time to study and travel abroad</a:t>
            </a:r>
          </a:p>
          <a:p>
            <a:pPr>
              <a:lnSpc>
                <a:spcPct val="50000"/>
              </a:lnSpc>
              <a:spcAft>
                <a:spcPts val="1800"/>
              </a:spcAft>
              <a:buClr>
                <a:srgbClr val="6FB867"/>
              </a:buClr>
              <a:buFont typeface="Arial"/>
              <a:buChar char="•"/>
              <a:defRPr/>
            </a:pPr>
            <a:endParaRPr>
              <a:solidFill>
                <a:schemeClr val="bg1"/>
              </a:solidFill>
              <a:ea typeface="ＭＳ Ｐゴシック" charset="0"/>
              <a:cs typeface="ＭＳ Ｐゴシック" charset="0"/>
            </a:endParaRPr>
          </a:p>
          <a:p>
            <a:pPr lvl="1">
              <a:buFont typeface="Arial" charset="0"/>
              <a:buNone/>
              <a:defRPr/>
            </a:pPr>
            <a:endParaRPr>
              <a:ea typeface="ＭＳ Ｐゴシック" charset="0"/>
            </a:endParaRPr>
          </a:p>
        </p:txBody>
      </p:sp>
      <p:sp>
        <p:nvSpPr>
          <p:cNvPr id="28674" name="Title 7"/>
          <p:cNvSpPr>
            <a:spLocks noGrp="1"/>
          </p:cNvSpPr>
          <p:nvPr>
            <p:ph type="title"/>
          </p:nvPr>
        </p:nvSpPr>
        <p:spPr>
          <a:xfrm>
            <a:off x="1524000" y="457200"/>
            <a:ext cx="9220200" cy="685800"/>
          </a:xfrm>
        </p:spPr>
        <p:txBody>
          <a:bodyPr/>
          <a:lstStyle/>
          <a:p>
            <a:r>
              <a:rPr lang="en-US">
                <a:ea typeface="ＭＳ Ｐゴシック" pitchFamily="34" charset="-128"/>
              </a:rPr>
              <a:t>AP</a:t>
            </a:r>
            <a:r>
              <a:rPr lang="en-US" baseline="30000">
                <a:ea typeface="ＭＳ Ｐゴシック" pitchFamily="34" charset="-128"/>
              </a:rPr>
              <a:t>®</a:t>
            </a:r>
            <a:r>
              <a:rPr lang="en-US">
                <a:ea typeface="ＭＳ Ｐゴシック" pitchFamily="34" charset="-128"/>
              </a:rPr>
              <a:t> Expands Students</a:t>
            </a:r>
            <a:r>
              <a:rPr lang="en-US" altLang="en-US">
                <a:ea typeface="ＭＳ Ｐゴシック" pitchFamily="34" charset="-128"/>
              </a:rPr>
              <a:t>’</a:t>
            </a:r>
            <a:r>
              <a:rPr lang="en-US">
                <a:ea typeface="ＭＳ Ｐゴシック" pitchFamily="34" charset="-128"/>
              </a:rPr>
              <a:t> </a:t>
            </a:r>
            <a:r>
              <a:rPr lang="en-US" altLang="ja-JP">
                <a:ea typeface="ＭＳ Ｐゴシック" pitchFamily="34" charset="-128"/>
              </a:rPr>
              <a:t>Options</a:t>
            </a:r>
            <a:endParaRPr>
              <a:latin typeface="Calibri" charset="0"/>
              <a:ea typeface="ＭＳ Ｐゴシック" charset="0"/>
            </a:endParaRPr>
          </a:p>
        </p:txBody>
      </p:sp>
      <p:sp>
        <p:nvSpPr>
          <p:cNvPr id="28675" name="TextBox 4"/>
          <p:cNvSpPr txBox="1">
            <a:spLocks noChangeArrowheads="1"/>
          </p:cNvSpPr>
          <p:nvPr/>
        </p:nvSpPr>
        <p:spPr bwMode="auto">
          <a:xfrm>
            <a:off x="3879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pic>
        <p:nvPicPr>
          <p:cNvPr id="6" name="Picture 5">
            <a:extLst>
              <a:ext uri="{FF2B5EF4-FFF2-40B4-BE49-F238E27FC236}">
                <a16:creationId xmlns:a16="http://schemas.microsoft.com/office/drawing/2014/main" id="{BF688210-B5FD-1849-AF62-B44075CAE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0541" y="6030558"/>
            <a:ext cx="1290918" cy="7404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8"/>
          <p:cNvSpPr>
            <a:spLocks noGrp="1"/>
          </p:cNvSpPr>
          <p:nvPr>
            <p:ph sz="quarter" idx="11"/>
          </p:nvPr>
        </p:nvSpPr>
        <p:spPr bwMode="auto">
          <a:xfrm>
            <a:off x="2362200" y="1447800"/>
            <a:ext cx="7543800" cy="4114800"/>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p>
            <a:pPr marL="0" indent="0">
              <a:defRPr/>
            </a:pPr>
            <a:r>
              <a:rPr lang="en-US" sz="2400">
                <a:solidFill>
                  <a:schemeClr val="bg1"/>
                </a:solidFill>
                <a:ea typeface="ＭＳ Ｐゴシック"/>
                <a:cs typeface="ＭＳ Ｐゴシック" charset="0"/>
              </a:rPr>
              <a:t>AP courses challenge students to work and participate at a higher level:</a:t>
            </a:r>
          </a:p>
          <a:p>
            <a:pPr>
              <a:buFont typeface="Arial"/>
              <a:buChar char="•"/>
              <a:defRPr/>
            </a:pPr>
            <a:endParaRPr lang="en-US" sz="2400">
              <a:solidFill>
                <a:schemeClr val="bg1"/>
              </a:solidFill>
              <a:ea typeface="ＭＳ Ｐゴシック" charset="0"/>
              <a:cs typeface="ＭＳ Ｐゴシック" charset="0"/>
            </a:endParaRPr>
          </a:p>
          <a:p>
            <a:pPr marL="285750" indent="-285750">
              <a:spcAft>
                <a:spcPts val="1800"/>
              </a:spcAft>
              <a:buClr>
                <a:srgbClr val="6FB867"/>
              </a:buClr>
              <a:defRPr/>
            </a:pPr>
            <a:r>
              <a:rPr lang="en-US" sz="2400">
                <a:solidFill>
                  <a:schemeClr val="bg1"/>
                </a:solidFill>
                <a:ea typeface="ＭＳ Ｐゴシック"/>
                <a:cs typeface="ＭＳ Ｐゴシック" charset="0"/>
              </a:rPr>
              <a:t>Opportunities to explore topics in depth</a:t>
            </a:r>
          </a:p>
          <a:p>
            <a:pPr marL="285750" indent="-285750">
              <a:spcAft>
                <a:spcPts val="1800"/>
              </a:spcAft>
              <a:buClr>
                <a:srgbClr val="6FB867"/>
              </a:buClr>
              <a:defRPr/>
            </a:pPr>
            <a:r>
              <a:rPr lang="en-US" sz="2400">
                <a:solidFill>
                  <a:schemeClr val="bg1"/>
                </a:solidFill>
                <a:ea typeface="ＭＳ Ｐゴシック"/>
                <a:cs typeface="ＭＳ Ｐゴシック" charset="0"/>
              </a:rPr>
              <a:t>More time in and out of the classroom required to complete assignments and projects</a:t>
            </a:r>
          </a:p>
          <a:p>
            <a:pPr marL="285750" indent="-285750">
              <a:spcAft>
                <a:spcPts val="1800"/>
              </a:spcAft>
              <a:buClr>
                <a:srgbClr val="6FB867"/>
              </a:buClr>
              <a:defRPr/>
            </a:pPr>
            <a:r>
              <a:rPr lang="en-US" sz="2400">
                <a:solidFill>
                  <a:schemeClr val="bg1"/>
                </a:solidFill>
                <a:ea typeface="ＭＳ Ｐゴシック"/>
                <a:cs typeface="ＭＳ Ｐゴシック" charset="0"/>
              </a:rPr>
              <a:t>High expectations for critical thinking, analysis, synthesis, evidence, multiple perspectives, and clear written and verbal communications</a:t>
            </a:r>
          </a:p>
        </p:txBody>
      </p:sp>
      <p:sp>
        <p:nvSpPr>
          <p:cNvPr id="29698" name="Title 7"/>
          <p:cNvSpPr>
            <a:spLocks noGrp="1"/>
          </p:cNvSpPr>
          <p:nvPr>
            <p:ph type="title"/>
          </p:nvPr>
        </p:nvSpPr>
        <p:spPr>
          <a:xfrm>
            <a:off x="1524000" y="457200"/>
            <a:ext cx="9220200" cy="685800"/>
          </a:xfrm>
        </p:spPr>
        <p:txBody>
          <a:bodyPr/>
          <a:lstStyle/>
          <a:p>
            <a:pPr>
              <a:defRPr/>
            </a:pPr>
            <a:r>
              <a:rPr lang="en-US">
                <a:ea typeface="ＭＳ Ｐゴシック" pitchFamily="34" charset="-128"/>
              </a:rPr>
              <a:t>AP</a:t>
            </a:r>
            <a:r>
              <a:rPr lang="en-US" baseline="30000">
                <a:ea typeface="ＭＳ Ｐゴシック" pitchFamily="34" charset="-128"/>
              </a:rPr>
              <a:t>®</a:t>
            </a:r>
            <a:r>
              <a:rPr lang="en-US">
                <a:ea typeface="ＭＳ Ｐゴシック" pitchFamily="34" charset="-128"/>
              </a:rPr>
              <a:t>: A More Engaging Learning Experience</a:t>
            </a:r>
            <a:endParaRPr>
              <a:ea typeface="ＭＳ Ｐゴシック" pitchFamily="34" charset="-128"/>
            </a:endParaRPr>
          </a:p>
        </p:txBody>
      </p:sp>
      <p:sp>
        <p:nvSpPr>
          <p:cNvPr id="29699" name="TextBox 4"/>
          <p:cNvSpPr txBox="1">
            <a:spLocks noChangeArrowheads="1"/>
          </p:cNvSpPr>
          <p:nvPr/>
        </p:nvSpPr>
        <p:spPr bwMode="auto">
          <a:xfrm>
            <a:off x="3879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pic>
        <p:nvPicPr>
          <p:cNvPr id="5" name="Picture 4">
            <a:extLst>
              <a:ext uri="{FF2B5EF4-FFF2-40B4-BE49-F238E27FC236}">
                <a16:creationId xmlns:a16="http://schemas.microsoft.com/office/drawing/2014/main" id="{4ED46177-2146-414F-9E71-C35135B394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0541" y="6030558"/>
            <a:ext cx="1290918" cy="74048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3" descr="image_title_2.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0" y="2438400"/>
            <a:ext cx="91440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7" name="Title 4"/>
          <p:cNvSpPr>
            <a:spLocks noGrp="1"/>
          </p:cNvSpPr>
          <p:nvPr>
            <p:ph type="title"/>
          </p:nvPr>
        </p:nvSpPr>
        <p:spPr/>
        <p:txBody>
          <a:bodyPr anchor="ctr"/>
          <a:lstStyle/>
          <a:p>
            <a:pPr>
              <a:defRPr/>
            </a:pPr>
            <a:r>
              <a:rPr lang="en-US" sz="3600">
                <a:solidFill>
                  <a:schemeClr val="bg1"/>
                </a:solidFill>
              </a:rPr>
              <a:t>AP Capstone</a:t>
            </a:r>
            <a:endParaRPr sz="2400" b="0">
              <a:solidFill>
                <a:schemeClr val="bg1"/>
              </a:solidFill>
              <a:ea typeface="ＭＳ Ｐゴシック" charset="0"/>
            </a:endParaRPr>
          </a:p>
        </p:txBody>
      </p:sp>
      <p:pic>
        <p:nvPicPr>
          <p:cNvPr id="4" name="Picture 3">
            <a:extLst>
              <a:ext uri="{FF2B5EF4-FFF2-40B4-BE49-F238E27FC236}">
                <a16:creationId xmlns:a16="http://schemas.microsoft.com/office/drawing/2014/main" id="{D6529E90-538D-5440-B328-8539A89054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0541" y="6030558"/>
            <a:ext cx="1290918" cy="740485"/>
          </a:xfrm>
          <a:prstGeom prst="rect">
            <a:avLst/>
          </a:prstGeom>
        </p:spPr>
      </p:pic>
    </p:spTree>
    <p:extLst>
      <p:ext uri="{BB962C8B-B14F-4D97-AF65-F5344CB8AC3E}">
        <p14:creationId xmlns:p14="http://schemas.microsoft.com/office/powerpoint/2010/main" val="3668115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B3BF45-8F90-D445-97A2-D3C6166D3977}"/>
              </a:ext>
            </a:extLst>
          </p:cNvPr>
          <p:cNvSpPr>
            <a:spLocks noGrp="1"/>
          </p:cNvSpPr>
          <p:nvPr>
            <p:ph sz="quarter" idx="11"/>
          </p:nvPr>
        </p:nvSpPr>
        <p:spPr/>
        <p:txBody>
          <a:bodyPr vert="horz" lIns="91440" tIns="45720" rIns="91440" bIns="45720" rtlCol="0" anchor="t">
            <a:normAutofit/>
          </a:bodyPr>
          <a:lstStyle/>
          <a:p>
            <a:pPr algn="ctr"/>
            <a:r>
              <a:rPr lang="en-US">
                <a:solidFill>
                  <a:schemeClr val="bg1"/>
                </a:solidFill>
              </a:rPr>
              <a:t>An innovative program that helps you stand out the college admissions process by developing the critical skills needed to succeed in college and in your future career.</a:t>
            </a:r>
          </a:p>
          <a:p>
            <a:endParaRPr lang="en-US">
              <a:solidFill>
                <a:schemeClr val="bg1"/>
              </a:solidFill>
            </a:endParaRPr>
          </a:p>
          <a:p>
            <a:endParaRPr lang="en-US">
              <a:solidFill>
                <a:schemeClr val="bg1"/>
              </a:solidFill>
            </a:endParaRPr>
          </a:p>
          <a:p>
            <a:endParaRPr lang="en-US">
              <a:solidFill>
                <a:schemeClr val="bg1"/>
              </a:solidFill>
            </a:endParaRPr>
          </a:p>
          <a:p>
            <a:pPr algn="ctr"/>
            <a:r>
              <a:rPr lang="en-US">
                <a:solidFill>
                  <a:schemeClr val="bg1"/>
                </a:solidFill>
              </a:rPr>
              <a:t>Two courses – AP Seminar and AP Research – allow students to </a:t>
            </a:r>
          </a:p>
          <a:p>
            <a:pPr algn="ctr"/>
            <a:r>
              <a:rPr lang="en-US">
                <a:solidFill>
                  <a:schemeClr val="bg1"/>
                </a:solidFill>
              </a:rPr>
              <a:t>immerse themselves in topics that matter to them, while they develop the analytic, research, problem-solving, and communication skills that colleges seek in their applicants.</a:t>
            </a:r>
          </a:p>
          <a:p>
            <a:endParaRPr lang="en-US">
              <a:solidFill>
                <a:schemeClr val="bg1"/>
              </a:solidFill>
            </a:endParaRPr>
          </a:p>
        </p:txBody>
      </p:sp>
      <p:sp>
        <p:nvSpPr>
          <p:cNvPr id="3" name="Title 2">
            <a:extLst>
              <a:ext uri="{FF2B5EF4-FFF2-40B4-BE49-F238E27FC236}">
                <a16:creationId xmlns:a16="http://schemas.microsoft.com/office/drawing/2014/main" id="{08E5E021-3733-2148-AA18-A1B68416AA7E}"/>
              </a:ext>
            </a:extLst>
          </p:cNvPr>
          <p:cNvSpPr>
            <a:spLocks noGrp="1"/>
          </p:cNvSpPr>
          <p:nvPr>
            <p:ph type="title"/>
          </p:nvPr>
        </p:nvSpPr>
        <p:spPr/>
        <p:txBody>
          <a:bodyPr/>
          <a:lstStyle/>
          <a:p>
            <a:r>
              <a:rPr lang="en-US"/>
              <a:t>AP Capstone</a:t>
            </a:r>
          </a:p>
        </p:txBody>
      </p:sp>
      <p:pic>
        <p:nvPicPr>
          <p:cNvPr id="4" name="Picture 3" descr="Chart, diagram&#10;&#10;Description automatically generated with medium confidence">
            <a:extLst>
              <a:ext uri="{FF2B5EF4-FFF2-40B4-BE49-F238E27FC236}">
                <a16:creationId xmlns:a16="http://schemas.microsoft.com/office/drawing/2014/main" id="{2A0F702E-2A44-F64B-BD48-C376A93B7B58}"/>
              </a:ext>
            </a:extLst>
          </p:cNvPr>
          <p:cNvPicPr>
            <a:picLocks noChangeAspect="1"/>
          </p:cNvPicPr>
          <p:nvPr/>
        </p:nvPicPr>
        <p:blipFill>
          <a:blip r:embed="rId2"/>
          <a:stretch>
            <a:fillRect/>
          </a:stretch>
        </p:blipFill>
        <p:spPr>
          <a:xfrm>
            <a:off x="2209801" y="2441788"/>
            <a:ext cx="8094245" cy="1063413"/>
          </a:xfrm>
          <a:prstGeom prst="rect">
            <a:avLst/>
          </a:prstGeom>
        </p:spPr>
      </p:pic>
      <p:pic>
        <p:nvPicPr>
          <p:cNvPr id="5" name="Picture 4">
            <a:extLst>
              <a:ext uri="{FF2B5EF4-FFF2-40B4-BE49-F238E27FC236}">
                <a16:creationId xmlns:a16="http://schemas.microsoft.com/office/drawing/2014/main" id="{0E30B7E4-1E61-AE48-8174-6A9A744A4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0541" y="6030558"/>
            <a:ext cx="1290918" cy="740485"/>
          </a:xfrm>
          <a:prstGeom prst="rect">
            <a:avLst/>
          </a:prstGeom>
        </p:spPr>
      </p:pic>
    </p:spTree>
    <p:extLst>
      <p:ext uri="{BB962C8B-B14F-4D97-AF65-F5344CB8AC3E}">
        <p14:creationId xmlns:p14="http://schemas.microsoft.com/office/powerpoint/2010/main" val="3468535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A0141D-3E7E-E54D-8C06-B4DC3F959E5C}"/>
              </a:ext>
            </a:extLst>
          </p:cNvPr>
          <p:cNvSpPr>
            <a:spLocks noGrp="1"/>
          </p:cNvSpPr>
          <p:nvPr>
            <p:ph sz="quarter" idx="11"/>
          </p:nvPr>
        </p:nvSpPr>
        <p:spPr/>
        <p:txBody>
          <a:bodyPr vert="horz" lIns="91440" tIns="45720" rIns="91440" bIns="45720" rtlCol="0" anchor="t">
            <a:normAutofit/>
          </a:bodyPr>
          <a:lstStyle/>
          <a:p>
            <a:r>
              <a:rPr lang="en-US">
                <a:solidFill>
                  <a:schemeClr val="bg1"/>
                </a:solidFill>
              </a:rPr>
              <a:t>This challenging program helps students deepen their passion for learning, gives them greater confidence in your academic skills, and a broader perspective on their world. </a:t>
            </a:r>
          </a:p>
          <a:p>
            <a:endParaRPr lang="en-US">
              <a:solidFill>
                <a:schemeClr val="bg1"/>
              </a:solidFill>
            </a:endParaRPr>
          </a:p>
        </p:txBody>
      </p:sp>
      <p:sp>
        <p:nvSpPr>
          <p:cNvPr id="3" name="Title 2">
            <a:extLst>
              <a:ext uri="{FF2B5EF4-FFF2-40B4-BE49-F238E27FC236}">
                <a16:creationId xmlns:a16="http://schemas.microsoft.com/office/drawing/2014/main" id="{4AEA2793-BE7C-4B4D-9E02-A4AB2C85D4A1}"/>
              </a:ext>
            </a:extLst>
          </p:cNvPr>
          <p:cNvSpPr>
            <a:spLocks noGrp="1"/>
          </p:cNvSpPr>
          <p:nvPr>
            <p:ph type="title"/>
          </p:nvPr>
        </p:nvSpPr>
        <p:spPr/>
        <p:txBody>
          <a:bodyPr/>
          <a:lstStyle/>
          <a:p>
            <a:r>
              <a:rPr lang="en-US"/>
              <a:t>AP Capstone Diploma</a:t>
            </a:r>
          </a:p>
        </p:txBody>
      </p:sp>
      <p:pic>
        <p:nvPicPr>
          <p:cNvPr id="4" name="Picture 3" descr="Graphical user interface, application&#10;&#10;Description automatically generated">
            <a:extLst>
              <a:ext uri="{FF2B5EF4-FFF2-40B4-BE49-F238E27FC236}">
                <a16:creationId xmlns:a16="http://schemas.microsoft.com/office/drawing/2014/main" id="{9E6BD63C-8C1D-C44A-84AD-827CF425B628}"/>
              </a:ext>
            </a:extLst>
          </p:cNvPr>
          <p:cNvPicPr>
            <a:picLocks noChangeAspect="1"/>
          </p:cNvPicPr>
          <p:nvPr/>
        </p:nvPicPr>
        <p:blipFill>
          <a:blip r:embed="rId2"/>
          <a:stretch>
            <a:fillRect/>
          </a:stretch>
        </p:blipFill>
        <p:spPr>
          <a:xfrm>
            <a:off x="2247900" y="2579613"/>
            <a:ext cx="7696200" cy="3287787"/>
          </a:xfrm>
          <a:prstGeom prst="rect">
            <a:avLst/>
          </a:prstGeom>
        </p:spPr>
      </p:pic>
      <p:pic>
        <p:nvPicPr>
          <p:cNvPr id="5" name="Picture 4">
            <a:extLst>
              <a:ext uri="{FF2B5EF4-FFF2-40B4-BE49-F238E27FC236}">
                <a16:creationId xmlns:a16="http://schemas.microsoft.com/office/drawing/2014/main" id="{DA0A61DB-4407-A14E-94DF-FE575974E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0541" y="6030558"/>
            <a:ext cx="1290918" cy="740485"/>
          </a:xfrm>
          <a:prstGeom prst="rect">
            <a:avLst/>
          </a:prstGeom>
        </p:spPr>
      </p:pic>
    </p:spTree>
    <p:extLst>
      <p:ext uri="{BB962C8B-B14F-4D97-AF65-F5344CB8AC3E}">
        <p14:creationId xmlns:p14="http://schemas.microsoft.com/office/powerpoint/2010/main" val="3702034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image_title_3.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0" y="2425700"/>
            <a:ext cx="91440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4"/>
          <p:cNvSpPr>
            <a:spLocks noGrp="1"/>
          </p:cNvSpPr>
          <p:nvPr>
            <p:ph type="title"/>
          </p:nvPr>
        </p:nvSpPr>
        <p:spPr/>
        <p:txBody>
          <a:bodyPr anchor="ctr"/>
          <a:lstStyle/>
          <a:p>
            <a:pPr>
              <a:defRPr/>
            </a:pPr>
            <a:r>
              <a:rPr lang="en-US" sz="3600"/>
              <a:t>AP® Exams</a:t>
            </a:r>
            <a:endParaRPr sz="2400" b="0">
              <a:ea typeface="ＭＳ Ｐゴシック" pitchFamily="34" charset="-128"/>
            </a:endParaRPr>
          </a:p>
        </p:txBody>
      </p:sp>
      <p:pic>
        <p:nvPicPr>
          <p:cNvPr id="4" name="Picture 3">
            <a:extLst>
              <a:ext uri="{FF2B5EF4-FFF2-40B4-BE49-F238E27FC236}">
                <a16:creationId xmlns:a16="http://schemas.microsoft.com/office/drawing/2014/main" id="{2F033ACF-7A8D-A044-BEF5-AE14A8A9AA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0541" y="6030558"/>
            <a:ext cx="1290918" cy="74048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image_5.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0" y="3048000"/>
            <a:ext cx="9144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1" name="Content Placeholder 8"/>
          <p:cNvSpPr>
            <a:spLocks noGrp="1"/>
          </p:cNvSpPr>
          <p:nvPr>
            <p:ph sz="quarter" idx="11"/>
          </p:nvPr>
        </p:nvSpPr>
        <p:spPr bwMode="auto">
          <a:xfrm>
            <a:off x="1909011" y="1295400"/>
            <a:ext cx="8213557" cy="4114800"/>
          </a:xfrm>
          <a:prstGeom prst="rect">
            <a:avLst/>
          </a:prstGeom>
        </p:spPr>
        <p:txBody>
          <a:bodyPr vert="horz" wrap="square" lIns="91440" tIns="45720" rIns="91440" bIns="45720" numCol="1" rtlCol="0" anchor="t" anchorCtr="0" compatLnSpc="1">
            <a:prstTxWarp prst="textNoShape">
              <a:avLst/>
            </a:prstTxWarp>
            <a:normAutofit/>
          </a:bodyPr>
          <a:lstStyle/>
          <a:p>
            <a:pPr marL="0" indent="0">
              <a:spcAft>
                <a:spcPts val="1800"/>
              </a:spcAft>
              <a:defRPr/>
            </a:pPr>
            <a:r>
              <a:rPr lang="en-US" sz="2800">
                <a:solidFill>
                  <a:schemeClr val="bg1"/>
                </a:solidFill>
                <a:ea typeface="ＭＳ Ｐゴシック"/>
                <a:cs typeface="ＭＳ Ｐゴシック" charset="0"/>
              </a:rPr>
              <a:t>AP Exams are administered by schools worldwide on set dates in May each year. </a:t>
            </a:r>
          </a:p>
          <a:p>
            <a:pPr marL="285750" indent="-285750">
              <a:lnSpc>
                <a:spcPct val="50000"/>
              </a:lnSpc>
              <a:spcAft>
                <a:spcPts val="1800"/>
              </a:spcAft>
              <a:buClr>
                <a:srgbClr val="6FB867"/>
              </a:buClr>
              <a:defRPr/>
            </a:pPr>
            <a:r>
              <a:rPr lang="en-US" sz="2800">
                <a:solidFill>
                  <a:schemeClr val="bg1"/>
                </a:solidFill>
                <a:ea typeface="ＭＳ Ｐゴシック"/>
                <a:cs typeface="ＭＳ Ｐゴシック" charset="0"/>
              </a:rPr>
              <a:t>Exams are typically 2–3 hours and include:</a:t>
            </a:r>
          </a:p>
          <a:p>
            <a:pPr lvl="1">
              <a:lnSpc>
                <a:spcPct val="50000"/>
              </a:lnSpc>
              <a:spcAft>
                <a:spcPts val="1800"/>
              </a:spcAft>
              <a:buClr>
                <a:srgbClr val="375669"/>
              </a:buClr>
              <a:buSzPct val="100000"/>
              <a:defRPr/>
            </a:pPr>
            <a:r>
              <a:rPr lang="en-US" sz="1800">
                <a:solidFill>
                  <a:schemeClr val="bg1"/>
                </a:solidFill>
                <a:ea typeface="ＭＳ Ｐゴシック"/>
                <a:cs typeface="ＭＳ Ｐゴシック" charset="0"/>
              </a:rPr>
              <a:t>Multiple-choice questions</a:t>
            </a:r>
          </a:p>
          <a:p>
            <a:pPr lvl="1">
              <a:lnSpc>
                <a:spcPct val="50000"/>
              </a:lnSpc>
              <a:spcAft>
                <a:spcPts val="1800"/>
              </a:spcAft>
              <a:buClr>
                <a:srgbClr val="375669"/>
              </a:buClr>
              <a:buSzPct val="100000"/>
              <a:defRPr/>
            </a:pPr>
            <a:r>
              <a:rPr lang="en-US" sz="1800">
                <a:solidFill>
                  <a:schemeClr val="bg1"/>
                </a:solidFill>
                <a:ea typeface="ＭＳ Ｐゴシック"/>
                <a:cs typeface="ＭＳ Ｐゴシック" charset="0"/>
              </a:rPr>
              <a:t>Free-response items such as essays, problem solving, </a:t>
            </a:r>
            <a:br>
              <a:rPr lang="en-US" sz="1800">
                <a:solidFill>
                  <a:schemeClr val="bg1"/>
                </a:solidFill>
                <a:ea typeface="ＭＳ Ｐゴシック" charset="0"/>
                <a:cs typeface="ＭＳ Ｐゴシック" charset="0"/>
              </a:rPr>
            </a:br>
            <a:br>
              <a:rPr lang="en-US" sz="1800">
                <a:solidFill>
                  <a:schemeClr val="bg1"/>
                </a:solidFill>
                <a:ea typeface="ＭＳ Ｐゴシック" charset="0"/>
                <a:cs typeface="ＭＳ Ｐゴシック" charset="0"/>
              </a:rPr>
            </a:br>
            <a:r>
              <a:rPr lang="en-US" sz="1800">
                <a:solidFill>
                  <a:schemeClr val="bg1"/>
                </a:solidFill>
                <a:ea typeface="ＭＳ Ｐゴシック"/>
                <a:cs typeface="ＭＳ Ｐゴシック" charset="0"/>
              </a:rPr>
              <a:t>document-based questions and oral response</a:t>
            </a:r>
            <a:endParaRPr lang="en-US" sz="1600">
              <a:solidFill>
                <a:schemeClr val="bg1"/>
              </a:solidFill>
              <a:ea typeface="ＭＳ Ｐゴシック"/>
              <a:cs typeface="ＭＳ Ｐゴシック" charset="0"/>
            </a:endParaRPr>
          </a:p>
        </p:txBody>
      </p:sp>
      <p:sp>
        <p:nvSpPr>
          <p:cNvPr id="32770" name="Title 7"/>
          <p:cNvSpPr>
            <a:spLocks noGrp="1"/>
          </p:cNvSpPr>
          <p:nvPr>
            <p:ph type="title"/>
          </p:nvPr>
        </p:nvSpPr>
        <p:spPr>
          <a:xfrm>
            <a:off x="1524000" y="457200"/>
            <a:ext cx="9220200" cy="685800"/>
          </a:xfrm>
        </p:spPr>
        <p:txBody>
          <a:bodyPr/>
          <a:lstStyle/>
          <a:p>
            <a:pPr>
              <a:defRPr/>
            </a:pPr>
            <a:r>
              <a:rPr lang="en-US">
                <a:ea typeface="ＭＳ Ｐゴシック" pitchFamily="34" charset="-128"/>
              </a:rPr>
              <a:t>AP</a:t>
            </a:r>
            <a:r>
              <a:rPr lang="en-US" baseline="30000">
                <a:ea typeface="ＭＳ Ｐゴシック" pitchFamily="34" charset="-128"/>
              </a:rPr>
              <a:t>®</a:t>
            </a:r>
            <a:r>
              <a:rPr lang="en-US">
                <a:ea typeface="ＭＳ Ｐゴシック" pitchFamily="34" charset="-128"/>
              </a:rPr>
              <a:t> Exams</a:t>
            </a:r>
            <a:endParaRPr>
              <a:ea typeface="ＭＳ Ｐゴシック" pitchFamily="34" charset="-128"/>
            </a:endParaRPr>
          </a:p>
        </p:txBody>
      </p:sp>
      <p:sp>
        <p:nvSpPr>
          <p:cNvPr id="32771" name="TextBox 4"/>
          <p:cNvSpPr txBox="1">
            <a:spLocks noChangeArrowheads="1"/>
          </p:cNvSpPr>
          <p:nvPr/>
        </p:nvSpPr>
        <p:spPr bwMode="auto">
          <a:xfrm>
            <a:off x="3879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pic>
        <p:nvPicPr>
          <p:cNvPr id="6" name="Picture 5">
            <a:extLst>
              <a:ext uri="{FF2B5EF4-FFF2-40B4-BE49-F238E27FC236}">
                <a16:creationId xmlns:a16="http://schemas.microsoft.com/office/drawing/2014/main" id="{8BB9FB16-A157-5345-A3F7-2E0FB95B5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0541" y="6030558"/>
            <a:ext cx="1290918" cy="74048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8"/>
          <p:cNvSpPr>
            <a:spLocks noGrp="1"/>
          </p:cNvSpPr>
          <p:nvPr>
            <p:ph sz="quarter" idx="11"/>
          </p:nvPr>
        </p:nvSpPr>
        <p:spPr bwMode="auto">
          <a:xfrm>
            <a:off x="1981200" y="1295400"/>
            <a:ext cx="8305800" cy="1066800"/>
          </a:xfrm>
          <a:prstGeom prst="rect">
            <a:avLst/>
          </a:prstGeom>
          <a:ln>
            <a:miter lim="800000"/>
            <a:headEnd/>
            <a:tailEnd/>
          </a:ln>
        </p:spPr>
        <p:txBody>
          <a:bodyPr vert="horz" wrap="square" lIns="91440" tIns="45720" rIns="91440" bIns="45720" numCol="1" rtlCol="0" anchor="t" anchorCtr="0" compatLnSpc="1">
            <a:prstTxWarp prst="textNoShape">
              <a:avLst/>
            </a:prstTxWarp>
            <a:normAutofit fontScale="92500" lnSpcReduction="10000"/>
          </a:bodyPr>
          <a:lstStyle/>
          <a:p>
            <a:pPr marL="0" indent="0">
              <a:spcAft>
                <a:spcPts val="1800"/>
              </a:spcAft>
              <a:defRPr/>
            </a:pPr>
            <a:r>
              <a:rPr lang="en-US">
                <a:solidFill>
                  <a:schemeClr val="bg1"/>
                </a:solidFill>
                <a:ea typeface="ＭＳ Ｐゴシック" pitchFamily="34" charset="-128"/>
              </a:rPr>
              <a:t>Each college and university has its own policies regarding AP</a:t>
            </a:r>
            <a:r>
              <a:rPr lang="en-US" baseline="30000">
                <a:solidFill>
                  <a:schemeClr val="bg1"/>
                </a:solidFill>
                <a:ea typeface="ＭＳ Ｐゴシック" pitchFamily="34" charset="-128"/>
              </a:rPr>
              <a:t>®</a:t>
            </a:r>
            <a:r>
              <a:rPr lang="en-US">
                <a:solidFill>
                  <a:schemeClr val="bg1"/>
                </a:solidFill>
                <a:ea typeface="ＭＳ Ｐゴシック" pitchFamily="34" charset="-128"/>
              </a:rPr>
              <a:t> credit and placement. The College Board offers information about AP credit at thousands of college and universities at </a:t>
            </a:r>
            <a:r>
              <a:rPr lang="en-US" sz="2000" u="sng">
                <a:solidFill>
                  <a:schemeClr val="bg1"/>
                </a:solidFill>
                <a:ea typeface="ＭＳ Ｐゴシック" pitchFamily="34" charset="-128"/>
                <a:hlinkClick r:id="rId2">
                  <a:extLst>
                    <a:ext uri="{A12FA001-AC4F-418D-AE19-62706E023703}">
                      <ahyp:hlinkClr xmlns:ahyp="http://schemas.microsoft.com/office/drawing/2018/hyperlinkcolor" val="tx"/>
                    </a:ext>
                  </a:extLst>
                </a:hlinkClick>
              </a:rPr>
              <a:t>www.collegeboard.org/apcreditpolicy</a:t>
            </a:r>
            <a:r>
              <a:rPr lang="en-US">
                <a:solidFill>
                  <a:schemeClr val="bg1"/>
                </a:solidFill>
                <a:ea typeface="ＭＳ Ｐゴシック" pitchFamily="34" charset="-128"/>
              </a:rPr>
              <a:t>.</a:t>
            </a:r>
          </a:p>
        </p:txBody>
      </p:sp>
      <p:sp>
        <p:nvSpPr>
          <p:cNvPr id="34818" name="Title 7"/>
          <p:cNvSpPr>
            <a:spLocks noGrp="1"/>
          </p:cNvSpPr>
          <p:nvPr>
            <p:ph type="title"/>
          </p:nvPr>
        </p:nvSpPr>
        <p:spPr>
          <a:xfrm>
            <a:off x="1524000" y="457200"/>
            <a:ext cx="9220200" cy="685800"/>
          </a:xfrm>
        </p:spPr>
        <p:txBody>
          <a:bodyPr/>
          <a:lstStyle/>
          <a:p>
            <a:pPr>
              <a:defRPr/>
            </a:pPr>
            <a:r>
              <a:rPr>
                <a:ea typeface="ＭＳ Ｐゴシック" pitchFamily="34" charset="-128"/>
              </a:rPr>
              <a:t>Credit and Placement Opportunities</a:t>
            </a:r>
          </a:p>
        </p:txBody>
      </p:sp>
      <p:sp>
        <p:nvSpPr>
          <p:cNvPr id="35843" name="TextBox 4"/>
          <p:cNvSpPr txBox="1">
            <a:spLocks noChangeArrowheads="1"/>
          </p:cNvSpPr>
          <p:nvPr/>
        </p:nvSpPr>
        <p:spPr bwMode="auto">
          <a:xfrm>
            <a:off x="3879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
        <p:nvSpPr>
          <p:cNvPr id="35844" name="Content Placeholder 8"/>
          <p:cNvSpPr txBox="1">
            <a:spLocks/>
          </p:cNvSpPr>
          <p:nvPr/>
        </p:nvSpPr>
        <p:spPr bwMode="auto">
          <a:xfrm>
            <a:off x="1752600" y="2273962"/>
            <a:ext cx="8915400" cy="2209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nchor="t"/>
          <a:lstStyle>
            <a:lvl1pPr marL="342900" indent="-342900" eaLnBrk="0" hangingPunct="0">
              <a:defRPr sz="1100">
                <a:solidFill>
                  <a:schemeClr val="tx1"/>
                </a:solidFill>
                <a:latin typeface="Arial" charset="0"/>
                <a:ea typeface="ＭＳ Ｐゴシック" charset="0"/>
                <a:cs typeface="ＭＳ Ｐゴシック" charset="0"/>
              </a:defRPr>
            </a:lvl1pPr>
            <a:lvl2pPr marL="461963" indent="-233363"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a:spcBef>
                <a:spcPct val="20000"/>
              </a:spcBef>
              <a:spcAft>
                <a:spcPts val="1200"/>
              </a:spcAft>
              <a:buClr>
                <a:srgbClr val="6FB867"/>
              </a:buClr>
              <a:buFont typeface="Arial" pitchFamily="34" charset="0"/>
              <a:buChar char="•"/>
            </a:pPr>
            <a:r>
              <a:rPr lang="en-US" sz="1600">
                <a:solidFill>
                  <a:schemeClr val="bg1"/>
                </a:solidFill>
                <a:latin typeface="+mn-lt"/>
                <a:ea typeface="ＭＳ Ｐゴシック"/>
                <a:cs typeface="+mn-cs"/>
              </a:rPr>
              <a:t>Search by school name or alphabetically</a:t>
            </a:r>
          </a:p>
          <a:p>
            <a:pPr>
              <a:spcBef>
                <a:spcPct val="20000"/>
              </a:spcBef>
              <a:spcAft>
                <a:spcPts val="1200"/>
              </a:spcAft>
              <a:buClr>
                <a:srgbClr val="6FB867"/>
              </a:buClr>
              <a:buFont typeface="Arial" pitchFamily="34" charset="0"/>
              <a:buChar char="•"/>
            </a:pPr>
            <a:r>
              <a:rPr lang="en-US" sz="1600">
                <a:solidFill>
                  <a:schemeClr val="bg1"/>
                </a:solidFill>
                <a:latin typeface="+mn-lt"/>
                <a:ea typeface="ＭＳ Ｐゴシック"/>
                <a:cs typeface="+mn-cs"/>
              </a:rPr>
              <a:t>Data for each school includes a direct link to that school’</a:t>
            </a:r>
            <a:r>
              <a:rPr lang="en-US" altLang="ja-JP" sz="1600">
                <a:solidFill>
                  <a:schemeClr val="bg1"/>
                </a:solidFill>
                <a:latin typeface="+mn-lt"/>
                <a:ea typeface="ＭＳ Ｐゴシック"/>
                <a:cs typeface="+mn-cs"/>
              </a:rPr>
              <a:t>s Web page detailing AP credit and placement policies</a:t>
            </a:r>
          </a:p>
          <a:p>
            <a:pPr>
              <a:spcBef>
                <a:spcPct val="20000"/>
              </a:spcBef>
              <a:spcAft>
                <a:spcPts val="1200"/>
              </a:spcAft>
              <a:buClr>
                <a:srgbClr val="6FB867"/>
              </a:buClr>
              <a:buFont typeface="Arial" pitchFamily="34" charset="0"/>
              <a:buChar char="•"/>
            </a:pPr>
            <a:r>
              <a:rPr lang="en-US" sz="1600">
                <a:solidFill>
                  <a:schemeClr val="bg1"/>
                </a:solidFill>
                <a:latin typeface="+mn-lt"/>
                <a:ea typeface="ＭＳ Ｐゴシック"/>
                <a:cs typeface="+mn-cs"/>
              </a:rPr>
              <a:t>A statement from the college or university about its AP policy</a:t>
            </a:r>
          </a:p>
          <a:p>
            <a:pPr>
              <a:spcBef>
                <a:spcPct val="20000"/>
              </a:spcBef>
              <a:spcAft>
                <a:spcPts val="1200"/>
              </a:spcAft>
              <a:buClr>
                <a:srgbClr val="6FB867"/>
              </a:buClr>
              <a:buFont typeface="Arial" pitchFamily="34" charset="0"/>
              <a:buChar char="•"/>
            </a:pPr>
            <a:r>
              <a:rPr lang="en-US" sz="2000" b="1">
                <a:solidFill>
                  <a:schemeClr val="bg1"/>
                </a:solidFill>
                <a:latin typeface="Arial"/>
                <a:ea typeface="ＭＳ Ｐゴシック"/>
              </a:rPr>
              <a:t>Examples: University of South Florida - Tampa</a:t>
            </a:r>
          </a:p>
          <a:p>
            <a:pPr>
              <a:spcBef>
                <a:spcPct val="20000"/>
              </a:spcBef>
              <a:spcAft>
                <a:spcPts val="1200"/>
              </a:spcAft>
              <a:buClr>
                <a:srgbClr val="6FB867"/>
              </a:buClr>
              <a:buFont typeface="Arial" pitchFamily="34" charset="0"/>
              <a:buChar char="•"/>
            </a:pPr>
            <a:endParaRPr lang="en-US" sz="2000">
              <a:solidFill>
                <a:schemeClr val="bg1"/>
              </a:solidFill>
              <a:latin typeface="+mn-lt"/>
              <a:ea typeface="ＭＳ Ｐゴシック" pitchFamily="34" charset="-128"/>
              <a:cs typeface="+mn-cs"/>
            </a:endParaRPr>
          </a:p>
          <a:p>
            <a:pPr marL="461645" lvl="1" indent="-233045">
              <a:spcBef>
                <a:spcPct val="20000"/>
              </a:spcBef>
              <a:spcAft>
                <a:spcPts val="1200"/>
              </a:spcAft>
              <a:buClr>
                <a:srgbClr val="6FB867"/>
              </a:buClr>
            </a:pPr>
            <a:r>
              <a:rPr lang="en-US" sz="2000">
                <a:solidFill>
                  <a:schemeClr val="bg1"/>
                </a:solidFill>
                <a:latin typeface="Calibri"/>
                <a:ea typeface="ＭＳ Ｐゴシック"/>
                <a:cs typeface="Calibri"/>
              </a:rPr>
              <a:t> </a:t>
            </a:r>
          </a:p>
        </p:txBody>
      </p:sp>
      <p:pic>
        <p:nvPicPr>
          <p:cNvPr id="4" name="Picture 3">
            <a:extLst>
              <a:ext uri="{FF2B5EF4-FFF2-40B4-BE49-F238E27FC236}">
                <a16:creationId xmlns:a16="http://schemas.microsoft.com/office/drawing/2014/main" id="{4667DB6F-54E2-1347-B286-6F597BC0B5E1}"/>
              </a:ext>
            </a:extLst>
          </p:cNvPr>
          <p:cNvPicPr>
            <a:picLocks noChangeAspect="1"/>
          </p:cNvPicPr>
          <p:nvPr/>
        </p:nvPicPr>
        <p:blipFill rotWithShape="1">
          <a:blip r:embed="rId3">
            <a:extLst>
              <a:ext uri="{28A0092B-C50C-407E-A947-70E740481C1C}">
                <a14:useLocalDpi xmlns:a14="http://schemas.microsoft.com/office/drawing/2010/main" val="0"/>
              </a:ext>
            </a:extLst>
          </a:blip>
          <a:srcRect b="11064"/>
          <a:stretch/>
        </p:blipFill>
        <p:spPr>
          <a:xfrm>
            <a:off x="3272492" y="4228211"/>
            <a:ext cx="5862171" cy="1037575"/>
          </a:xfrm>
          <a:prstGeom prst="rect">
            <a:avLst/>
          </a:prstGeom>
        </p:spPr>
      </p:pic>
      <p:pic>
        <p:nvPicPr>
          <p:cNvPr id="7" name="Picture 6">
            <a:extLst>
              <a:ext uri="{FF2B5EF4-FFF2-40B4-BE49-F238E27FC236}">
                <a16:creationId xmlns:a16="http://schemas.microsoft.com/office/drawing/2014/main" id="{008047ED-73C9-574D-B54E-A912554D5B96}"/>
              </a:ext>
            </a:extLst>
          </p:cNvPr>
          <p:cNvPicPr>
            <a:picLocks noChangeAspect="1"/>
          </p:cNvPicPr>
          <p:nvPr/>
        </p:nvPicPr>
        <p:blipFill rotWithShape="1">
          <a:blip r:embed="rId4">
            <a:extLst>
              <a:ext uri="{28A0092B-C50C-407E-A947-70E740481C1C}">
                <a14:useLocalDpi xmlns:a14="http://schemas.microsoft.com/office/drawing/2010/main" val="0"/>
              </a:ext>
            </a:extLst>
          </a:blip>
          <a:srcRect t="-188"/>
          <a:stretch/>
        </p:blipFill>
        <p:spPr>
          <a:xfrm>
            <a:off x="3272491" y="5238434"/>
            <a:ext cx="5875618" cy="1619566"/>
          </a:xfrm>
          <a:prstGeom prst="rect">
            <a:avLst/>
          </a:prstGeom>
        </p:spPr>
      </p:pic>
      <p:cxnSp>
        <p:nvCxnSpPr>
          <p:cNvPr id="8" name="Straight Connector 7">
            <a:extLst>
              <a:ext uri="{FF2B5EF4-FFF2-40B4-BE49-F238E27FC236}">
                <a16:creationId xmlns:a16="http://schemas.microsoft.com/office/drawing/2014/main" id="{5CA67A7A-4FDB-6E46-B4F8-A1572CEFDA91}"/>
              </a:ext>
            </a:extLst>
          </p:cNvPr>
          <p:cNvCxnSpPr/>
          <p:nvPr/>
        </p:nvCxnSpPr>
        <p:spPr>
          <a:xfrm>
            <a:off x="1524000" y="5265785"/>
            <a:ext cx="9220200" cy="0"/>
          </a:xfrm>
          <a:prstGeom prst="line">
            <a:avLst/>
          </a:prstGeom>
          <a:ln>
            <a:solidFill>
              <a:schemeClr val="accent3"/>
            </a:solidFill>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3" descr="image_title_1.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0" y="2425700"/>
            <a:ext cx="91440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Title 4"/>
          <p:cNvSpPr>
            <a:spLocks noGrp="1"/>
          </p:cNvSpPr>
          <p:nvPr>
            <p:ph type="title"/>
          </p:nvPr>
        </p:nvSpPr>
        <p:spPr/>
        <p:txBody>
          <a:bodyPr anchor="ctr"/>
          <a:lstStyle/>
          <a:p>
            <a:pPr>
              <a:defRPr/>
            </a:pPr>
            <a:r>
              <a:rPr lang="en-US" sz="3600">
                <a:ea typeface="ＭＳ Ｐゴシック" pitchFamily="34" charset="-128"/>
              </a:rPr>
              <a:t>What is it like to take AP</a:t>
            </a:r>
            <a:r>
              <a:rPr lang="en-US" sz="3600" baseline="30000">
                <a:ea typeface="ＭＳ Ｐゴシック" pitchFamily="34" charset="-128"/>
              </a:rPr>
              <a:t>®</a:t>
            </a:r>
            <a:r>
              <a:rPr lang="en-US" sz="3600">
                <a:ea typeface="ＭＳ Ｐゴシック" pitchFamily="34" charset="-128"/>
              </a:rPr>
              <a:t>?</a:t>
            </a:r>
            <a:endParaRPr sz="2400" b="0">
              <a:ea typeface="ＭＳ Ｐゴシック" pitchFamily="34" charset="-128"/>
            </a:endParaRPr>
          </a:p>
        </p:txBody>
      </p:sp>
      <p:pic>
        <p:nvPicPr>
          <p:cNvPr id="4" name="Picture 3">
            <a:extLst>
              <a:ext uri="{FF2B5EF4-FFF2-40B4-BE49-F238E27FC236}">
                <a16:creationId xmlns:a16="http://schemas.microsoft.com/office/drawing/2014/main" id="{924A6770-134E-5844-8318-426BED7908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0541" y="6030558"/>
            <a:ext cx="1290918" cy="74048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8"/>
          <p:cNvSpPr>
            <a:spLocks noGrp="1"/>
          </p:cNvSpPr>
          <p:nvPr>
            <p:ph sz="quarter" idx="11"/>
          </p:nvPr>
        </p:nvSpPr>
        <p:spPr bwMode="auto">
          <a:xfrm>
            <a:off x="2514600" y="1676400"/>
            <a:ext cx="7239000" cy="4114800"/>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p>
            <a:pPr marL="0" indent="0">
              <a:defRPr/>
            </a:pPr>
            <a:r>
              <a:rPr lang="en-US">
                <a:solidFill>
                  <a:schemeClr val="bg1"/>
                </a:solidFill>
              </a:rPr>
              <a:t>Our school offers these resources and programs to support our AP students:</a:t>
            </a:r>
          </a:p>
          <a:p>
            <a:pPr marL="0" indent="0">
              <a:defRPr/>
            </a:pPr>
            <a:endParaRPr lang="en-US" strike="sngStrike">
              <a:solidFill>
                <a:schemeClr val="bg1"/>
              </a:solidFill>
            </a:endParaRPr>
          </a:p>
          <a:p>
            <a:pPr marL="285750" indent="-285750">
              <a:buClr>
                <a:srgbClr val="6FB867"/>
              </a:buClr>
              <a:buSzPct val="100000"/>
              <a:defRPr/>
            </a:pPr>
            <a:r>
              <a:rPr lang="en-US" i="1">
                <a:solidFill>
                  <a:schemeClr val="bg1"/>
                </a:solidFill>
                <a:ea typeface="ＭＳ Ｐゴシック" pitchFamily="34" charset="-128"/>
              </a:rPr>
              <a:t>Peer Tutoring, Tuesdays in the Media Center from NHS Students</a:t>
            </a:r>
          </a:p>
          <a:p>
            <a:pPr marL="285750" indent="-285750">
              <a:buClr>
                <a:srgbClr val="6FB867"/>
              </a:buClr>
              <a:buSzPct val="100000"/>
              <a:defRPr/>
            </a:pPr>
            <a:r>
              <a:rPr lang="en-US" i="1">
                <a:solidFill>
                  <a:schemeClr val="bg1"/>
                </a:solidFill>
                <a:ea typeface="ＭＳ Ｐゴシック" pitchFamily="34" charset="-128"/>
              </a:rPr>
              <a:t>Coyote Core</a:t>
            </a:r>
          </a:p>
          <a:p>
            <a:pPr marL="285750" indent="-285750">
              <a:buClr>
                <a:srgbClr val="6FB867"/>
              </a:buClr>
              <a:buSzPct val="100000"/>
              <a:defRPr/>
            </a:pPr>
            <a:r>
              <a:rPr lang="en-US" i="1">
                <a:solidFill>
                  <a:schemeClr val="bg1"/>
                </a:solidFill>
                <a:ea typeface="ＭＳ Ｐゴシック" pitchFamily="34" charset="-128"/>
              </a:rPr>
              <a:t>AP Test Prep will full-length practice exam given in some subjects scheduled on Saturdays in April.</a:t>
            </a:r>
          </a:p>
          <a:p>
            <a:pPr lvl="1">
              <a:spcAft>
                <a:spcPts val="1800"/>
              </a:spcAft>
              <a:buClr>
                <a:srgbClr val="375669"/>
              </a:buClr>
              <a:buSzPct val="50000"/>
              <a:defRPr/>
            </a:pPr>
            <a:endParaRPr i="1">
              <a:ea typeface="ＭＳ Ｐゴシック" charset="0"/>
            </a:endParaRPr>
          </a:p>
        </p:txBody>
      </p:sp>
      <p:sp>
        <p:nvSpPr>
          <p:cNvPr id="40962" name="Title 7"/>
          <p:cNvSpPr>
            <a:spLocks noGrp="1"/>
          </p:cNvSpPr>
          <p:nvPr>
            <p:ph type="title"/>
          </p:nvPr>
        </p:nvSpPr>
        <p:spPr>
          <a:xfrm>
            <a:off x="1524000" y="457200"/>
            <a:ext cx="9220200" cy="685800"/>
          </a:xfrm>
        </p:spPr>
        <p:txBody>
          <a:bodyPr/>
          <a:lstStyle/>
          <a:p>
            <a:pPr>
              <a:defRPr/>
            </a:pPr>
            <a:r>
              <a:rPr lang="en-US">
                <a:ea typeface="ＭＳ Ｐゴシック" pitchFamily="34" charset="-128"/>
              </a:rPr>
              <a:t>Our School Offers Support for AP</a:t>
            </a:r>
            <a:r>
              <a:rPr lang="en-US" baseline="30000">
                <a:ea typeface="ＭＳ Ｐゴシック" pitchFamily="34" charset="-128"/>
              </a:rPr>
              <a:t>®</a:t>
            </a:r>
            <a:r>
              <a:rPr lang="en-US">
                <a:ea typeface="ＭＳ Ｐゴシック" pitchFamily="34" charset="-128"/>
              </a:rPr>
              <a:t> Students</a:t>
            </a:r>
            <a:endParaRPr>
              <a:ea typeface="ＭＳ Ｐゴシック" pitchFamily="34" charset="-128"/>
            </a:endParaRPr>
          </a:p>
        </p:txBody>
      </p:sp>
      <p:sp>
        <p:nvSpPr>
          <p:cNvPr id="41987" name="TextBox 4"/>
          <p:cNvSpPr txBox="1">
            <a:spLocks noChangeArrowheads="1"/>
          </p:cNvSpPr>
          <p:nvPr/>
        </p:nvSpPr>
        <p:spPr bwMode="auto">
          <a:xfrm>
            <a:off x="3879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
        <p:nvSpPr>
          <p:cNvPr id="5" name="Rectangle 4"/>
          <p:cNvSpPr>
            <a:spLocks noChangeArrowheads="1"/>
          </p:cNvSpPr>
          <p:nvPr/>
        </p:nvSpPr>
        <p:spPr bwMode="auto">
          <a:xfrm>
            <a:off x="2525973" y="1236662"/>
            <a:ext cx="7467600" cy="338138"/>
          </a:xfrm>
          <a:prstGeom prst="rect">
            <a:avLst/>
          </a:prstGeom>
          <a:noFill/>
          <a:ln w="9525">
            <a:noFill/>
            <a:miter lim="800000"/>
            <a:headEnd/>
            <a:tailEnd/>
          </a:ln>
        </p:spPr>
        <p:txBody>
          <a:bodyPr>
            <a:spAutoFit/>
          </a:bodyPr>
          <a:lstStyle/>
          <a:p>
            <a:r>
              <a:rPr lang="en-US" sz="1600" i="1">
                <a:solidFill>
                  <a:schemeClr val="bg1"/>
                </a:solidFill>
              </a:rPr>
              <a:t>Cypress Creek High School Enrichment or Intervention Periods</a:t>
            </a:r>
            <a:endParaRPr lang="en-US" sz="1600">
              <a:solidFill>
                <a:schemeClr val="bg1"/>
              </a:solidFill>
            </a:endParaRPr>
          </a:p>
        </p:txBody>
      </p:sp>
      <p:pic>
        <p:nvPicPr>
          <p:cNvPr id="6" name="Picture 5">
            <a:extLst>
              <a:ext uri="{FF2B5EF4-FFF2-40B4-BE49-F238E27FC236}">
                <a16:creationId xmlns:a16="http://schemas.microsoft.com/office/drawing/2014/main" id="{3D131968-28B4-A243-8A06-7890455FC3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0541" y="6030558"/>
            <a:ext cx="1290918" cy="74048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7AC42-B112-3626-DBE2-35491F2587DE}"/>
              </a:ext>
            </a:extLst>
          </p:cNvPr>
          <p:cNvSpPr>
            <a:spLocks noGrp="1"/>
          </p:cNvSpPr>
          <p:nvPr>
            <p:ph type="title"/>
          </p:nvPr>
        </p:nvSpPr>
        <p:spPr/>
        <p:txBody>
          <a:bodyPr>
            <a:normAutofit/>
          </a:bodyPr>
          <a:lstStyle/>
          <a:p>
            <a:r>
              <a:rPr lang="en-US" sz="4800"/>
              <a:t>Agenda</a:t>
            </a:r>
          </a:p>
        </p:txBody>
      </p:sp>
      <p:sp>
        <p:nvSpPr>
          <p:cNvPr id="3" name="Content Placeholder 2">
            <a:extLst>
              <a:ext uri="{FF2B5EF4-FFF2-40B4-BE49-F238E27FC236}">
                <a16:creationId xmlns:a16="http://schemas.microsoft.com/office/drawing/2014/main" id="{3C24268C-39B1-DC71-47DF-EB45835D9261}"/>
              </a:ext>
            </a:extLst>
          </p:cNvPr>
          <p:cNvSpPr>
            <a:spLocks noGrp="1"/>
          </p:cNvSpPr>
          <p:nvPr>
            <p:ph idx="1"/>
          </p:nvPr>
        </p:nvSpPr>
        <p:spPr/>
        <p:txBody>
          <a:bodyPr vert="horz" lIns="91440" tIns="45720" rIns="91440" bIns="45720" rtlCol="0" anchor="t">
            <a:normAutofit/>
          </a:bodyPr>
          <a:lstStyle/>
          <a:p>
            <a:r>
              <a:rPr lang="en-US" sz="3200"/>
              <a:t>AP overview</a:t>
            </a:r>
          </a:p>
          <a:p>
            <a:r>
              <a:rPr lang="en-US" sz="3200"/>
              <a:t>Dual Enrollment</a:t>
            </a:r>
          </a:p>
          <a:p>
            <a:endParaRPr lang="en-US" sz="3200"/>
          </a:p>
          <a:p>
            <a:pPr marL="0" indent="0">
              <a:buNone/>
            </a:pPr>
            <a:endParaRPr lang="en-US" sz="3200"/>
          </a:p>
        </p:txBody>
      </p:sp>
    </p:spTree>
    <p:extLst>
      <p:ext uri="{BB962C8B-B14F-4D97-AF65-F5344CB8AC3E}">
        <p14:creationId xmlns:p14="http://schemas.microsoft.com/office/powerpoint/2010/main" val="431957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3" descr="image_title_2.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0" y="2438400"/>
            <a:ext cx="91440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7" name="Title 4"/>
          <p:cNvSpPr>
            <a:spLocks noGrp="1"/>
          </p:cNvSpPr>
          <p:nvPr>
            <p:ph type="title"/>
          </p:nvPr>
        </p:nvSpPr>
        <p:spPr/>
        <p:txBody>
          <a:bodyPr anchor="ctr"/>
          <a:lstStyle/>
          <a:p>
            <a:pPr>
              <a:defRPr/>
            </a:pPr>
            <a:r>
              <a:rPr sz="3600">
                <a:solidFill>
                  <a:schemeClr val="bg1"/>
                </a:solidFill>
              </a:rPr>
              <a:t>Next Steps: Help Your Child</a:t>
            </a:r>
            <a:br>
              <a:rPr sz="3600">
                <a:solidFill>
                  <a:schemeClr val="bg1"/>
                </a:solidFill>
              </a:rPr>
            </a:br>
            <a:r>
              <a:rPr sz="3600">
                <a:solidFill>
                  <a:schemeClr val="bg1"/>
                </a:solidFill>
              </a:rPr>
              <a:t>Make the Best Choices</a:t>
            </a:r>
            <a:endParaRPr sz="2400" b="0">
              <a:solidFill>
                <a:schemeClr val="bg1"/>
              </a:solidFill>
              <a:ea typeface="ＭＳ Ｐゴシック" charset="0"/>
            </a:endParaRPr>
          </a:p>
        </p:txBody>
      </p:sp>
      <p:pic>
        <p:nvPicPr>
          <p:cNvPr id="4" name="Picture 3">
            <a:extLst>
              <a:ext uri="{FF2B5EF4-FFF2-40B4-BE49-F238E27FC236}">
                <a16:creationId xmlns:a16="http://schemas.microsoft.com/office/drawing/2014/main" id="{D6529E90-538D-5440-B328-8539A89054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0541" y="6030558"/>
            <a:ext cx="1290918" cy="74048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8"/>
          <p:cNvSpPr>
            <a:spLocks noGrp="1"/>
          </p:cNvSpPr>
          <p:nvPr>
            <p:ph sz="quarter" idx="11"/>
          </p:nvPr>
        </p:nvSpPr>
        <p:spPr bwMode="auto">
          <a:xfrm>
            <a:off x="437147" y="1287378"/>
            <a:ext cx="10696074" cy="42832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indent="0">
              <a:defRPr/>
            </a:pPr>
            <a:r>
              <a:rPr lang="en-US" sz="1200">
                <a:solidFill>
                  <a:schemeClr val="bg1"/>
                </a:solidFill>
                <a:ea typeface="ＭＳ Ｐゴシック" pitchFamily="34" charset="-128"/>
              </a:rPr>
              <a:t>Help your child prepare to talk to a teacher or counselor about AP.  Here are some questions to encourage your child to think about:</a:t>
            </a:r>
            <a:br>
              <a:rPr lang="en-US" sz="1200">
                <a:solidFill>
                  <a:schemeClr val="bg1"/>
                </a:solidFill>
                <a:ea typeface="ＭＳ Ｐゴシック" pitchFamily="34" charset="-128"/>
              </a:rPr>
            </a:br>
            <a:endParaRPr lang="en-US" sz="1200">
              <a:solidFill>
                <a:schemeClr val="bg1"/>
              </a:solidFill>
              <a:ea typeface="ＭＳ Ｐゴシック" pitchFamily="34" charset="-128"/>
            </a:endParaRPr>
          </a:p>
          <a:p>
            <a:pPr marL="0" indent="0">
              <a:defRPr/>
            </a:pPr>
            <a:r>
              <a:rPr lang="en-US" sz="1200" b="1">
                <a:solidFill>
                  <a:schemeClr val="bg1"/>
                </a:solidFill>
                <a:ea typeface="ＭＳ Ｐゴシック" pitchFamily="34" charset="-128"/>
              </a:rPr>
              <a:t>What AP course is right for me? </a:t>
            </a:r>
          </a:p>
          <a:p>
            <a:pPr marL="0" indent="0">
              <a:defRPr/>
            </a:pPr>
            <a:r>
              <a:rPr lang="en-US" sz="1200">
                <a:solidFill>
                  <a:schemeClr val="bg1"/>
                </a:solidFill>
                <a:ea typeface="ＭＳ Ｐゴシック" pitchFamily="34" charset="-128"/>
              </a:rPr>
              <a:t>Before you talk to a teacher or counselor, think about what interests you:</a:t>
            </a:r>
          </a:p>
          <a:p>
            <a:pPr marL="285750" indent="-285750">
              <a:buClr>
                <a:srgbClr val="6FB867"/>
              </a:buClr>
              <a:defRPr/>
            </a:pPr>
            <a:r>
              <a:rPr lang="en-US" sz="1200">
                <a:solidFill>
                  <a:schemeClr val="bg1"/>
                </a:solidFill>
                <a:ea typeface="ＭＳ Ｐゴシック" pitchFamily="34" charset="-128"/>
              </a:rPr>
              <a:t>Which courses do you enjoy most in school? In which subjects do you excel?</a:t>
            </a:r>
          </a:p>
          <a:p>
            <a:pPr marL="285750" indent="-285750">
              <a:buClr>
                <a:srgbClr val="6FB867"/>
              </a:buClr>
              <a:defRPr/>
            </a:pPr>
            <a:r>
              <a:rPr lang="en-US" sz="1200">
                <a:solidFill>
                  <a:schemeClr val="bg1"/>
                </a:solidFill>
                <a:ea typeface="ＭＳ Ｐゴシック" pitchFamily="34" charset="-128"/>
              </a:rPr>
              <a:t>What college majors are you considering? What careers excite you?</a:t>
            </a:r>
          </a:p>
          <a:p>
            <a:pPr marL="285750" indent="-285750">
              <a:buClr>
                <a:srgbClr val="6FB867"/>
              </a:buClr>
              <a:defRPr/>
            </a:pPr>
            <a:br>
              <a:rPr lang="en-US" sz="1200" b="1">
                <a:solidFill>
                  <a:schemeClr val="bg1"/>
                </a:solidFill>
                <a:ea typeface="ＭＳ Ｐゴシック" pitchFamily="34" charset="-128"/>
              </a:rPr>
            </a:br>
            <a:r>
              <a:rPr lang="en-US" sz="1200" b="1">
                <a:solidFill>
                  <a:schemeClr val="bg1"/>
                </a:solidFill>
                <a:ea typeface="ＭＳ Ｐゴシック" pitchFamily="34" charset="-128"/>
              </a:rPr>
              <a:t>Ask your counselor or teacher the following questions:</a:t>
            </a:r>
          </a:p>
          <a:p>
            <a:pPr marL="285750" indent="-285750">
              <a:buClr>
                <a:srgbClr val="6FB867"/>
              </a:buClr>
              <a:defRPr/>
            </a:pPr>
            <a:r>
              <a:rPr lang="en-US" sz="1200">
                <a:solidFill>
                  <a:schemeClr val="bg1"/>
                </a:solidFill>
                <a:ea typeface="ＭＳ Ｐゴシック" pitchFamily="34" charset="-128"/>
              </a:rPr>
              <a:t>In which AP courses at our school am I likely to do well?</a:t>
            </a:r>
          </a:p>
          <a:p>
            <a:pPr marL="285750" indent="-285750">
              <a:buClr>
                <a:srgbClr val="6FB867"/>
              </a:buClr>
              <a:defRPr/>
            </a:pPr>
            <a:r>
              <a:rPr lang="en-US" sz="1200">
                <a:solidFill>
                  <a:schemeClr val="bg1"/>
                </a:solidFill>
                <a:ea typeface="ＭＳ Ｐゴシック" pitchFamily="34" charset="-128"/>
              </a:rPr>
              <a:t>Are there other courses that can help me succeed in AP or prepare me for college and careers?</a:t>
            </a:r>
          </a:p>
          <a:p>
            <a:pPr marL="0" indent="0">
              <a:defRPr/>
            </a:pPr>
            <a:br>
              <a:rPr lang="en-US" sz="1200" b="1">
                <a:solidFill>
                  <a:schemeClr val="bg1"/>
                </a:solidFill>
                <a:ea typeface="ＭＳ Ｐゴシック" pitchFamily="34" charset="-128"/>
              </a:rPr>
            </a:br>
            <a:r>
              <a:rPr lang="en-US" sz="1200" b="1">
                <a:solidFill>
                  <a:schemeClr val="bg1"/>
                </a:solidFill>
                <a:ea typeface="ＭＳ Ｐゴシック" pitchFamily="34" charset="-128"/>
              </a:rPr>
              <a:t>What steps do I need to take? </a:t>
            </a:r>
          </a:p>
          <a:p>
            <a:pPr marL="285750" indent="-285750">
              <a:buClr>
                <a:srgbClr val="6FB867"/>
              </a:buClr>
              <a:defRPr/>
            </a:pPr>
            <a:r>
              <a:rPr lang="en-US" sz="1200">
                <a:solidFill>
                  <a:schemeClr val="bg1"/>
                </a:solidFill>
                <a:ea typeface="ＭＳ Ｐゴシック" pitchFamily="34" charset="-128"/>
              </a:rPr>
              <a:t>What is our school</a:t>
            </a:r>
            <a:r>
              <a:rPr lang="en-US" altLang="en-US" sz="1200">
                <a:solidFill>
                  <a:schemeClr val="bg1"/>
                </a:solidFill>
                <a:ea typeface="ＭＳ Ｐゴシック" pitchFamily="34" charset="-128"/>
              </a:rPr>
              <a:t>’</a:t>
            </a:r>
            <a:r>
              <a:rPr lang="en-US" sz="1200">
                <a:solidFill>
                  <a:schemeClr val="bg1"/>
                </a:solidFill>
                <a:ea typeface="ＭＳ Ｐゴシック" pitchFamily="34" charset="-128"/>
              </a:rPr>
              <a:t>s enrollment deadline?</a:t>
            </a:r>
          </a:p>
          <a:p>
            <a:pPr marL="285750" indent="-285750">
              <a:buClr>
                <a:srgbClr val="6FB867"/>
              </a:buClr>
              <a:defRPr/>
            </a:pPr>
            <a:r>
              <a:rPr lang="en-US" sz="1200">
                <a:solidFill>
                  <a:schemeClr val="bg1"/>
                </a:solidFill>
                <a:ea typeface="ＭＳ Ｐゴシック" pitchFamily="34" charset="-128"/>
              </a:rPr>
              <a:t>May I speak with a student who has taken an AP course?</a:t>
            </a:r>
          </a:p>
          <a:p>
            <a:pPr marL="285750" indent="-285750">
              <a:buClr>
                <a:srgbClr val="6FB867"/>
              </a:buClr>
              <a:defRPr/>
            </a:pPr>
            <a:r>
              <a:rPr lang="en-US" sz="1200">
                <a:solidFill>
                  <a:schemeClr val="bg1"/>
                </a:solidFill>
                <a:ea typeface="ＭＳ Ｐゴシック" pitchFamily="34" charset="-128"/>
              </a:rPr>
              <a:t>Are there study groups or people who can offer help if I need it?</a:t>
            </a:r>
          </a:p>
          <a:p>
            <a:pPr marL="285750" indent="-285750">
              <a:buClr>
                <a:srgbClr val="6FB867"/>
              </a:buClr>
              <a:defRPr/>
            </a:pPr>
            <a:r>
              <a:rPr lang="en-US" sz="1200">
                <a:solidFill>
                  <a:schemeClr val="bg1"/>
                </a:solidFill>
                <a:ea typeface="ＭＳ Ｐゴシック" pitchFamily="34" charset="-128"/>
              </a:rPr>
              <a:t>What can I do next to help me prepare for AP? </a:t>
            </a:r>
          </a:p>
        </p:txBody>
      </p:sp>
      <p:sp>
        <p:nvSpPr>
          <p:cNvPr id="47106" name="Title 7"/>
          <p:cNvSpPr>
            <a:spLocks noGrp="1"/>
          </p:cNvSpPr>
          <p:nvPr>
            <p:ph type="title"/>
          </p:nvPr>
        </p:nvSpPr>
        <p:spPr>
          <a:xfrm>
            <a:off x="1524000" y="457200"/>
            <a:ext cx="9220200" cy="685800"/>
          </a:xfrm>
        </p:spPr>
        <p:txBody>
          <a:bodyPr/>
          <a:lstStyle/>
          <a:p>
            <a:pPr>
              <a:defRPr/>
            </a:pPr>
            <a:r>
              <a:rPr lang="en-US" sz="2800"/>
              <a:t>AP</a:t>
            </a:r>
            <a:r>
              <a:rPr lang="en-US" sz="2800" baseline="30000">
                <a:ea typeface="ＭＳ Ｐゴシック" pitchFamily="34" charset="-128"/>
              </a:rPr>
              <a:t>®</a:t>
            </a:r>
            <a:r>
              <a:rPr lang="en-US" sz="2800"/>
              <a:t>: Start the Conversation</a:t>
            </a:r>
            <a:endParaRPr sz="2800">
              <a:ea typeface="ＭＳ Ｐゴシック" charset="0"/>
            </a:endParaRPr>
          </a:p>
        </p:txBody>
      </p:sp>
      <p:sp>
        <p:nvSpPr>
          <p:cNvPr id="50179" name="TextBox 4"/>
          <p:cNvSpPr txBox="1">
            <a:spLocks noChangeArrowheads="1"/>
          </p:cNvSpPr>
          <p:nvPr/>
        </p:nvSpPr>
        <p:spPr bwMode="auto">
          <a:xfrm>
            <a:off x="3879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pic>
        <p:nvPicPr>
          <p:cNvPr id="5" name="Picture 4">
            <a:extLst>
              <a:ext uri="{FF2B5EF4-FFF2-40B4-BE49-F238E27FC236}">
                <a16:creationId xmlns:a16="http://schemas.microsoft.com/office/drawing/2014/main" id="{610429A1-1FA6-CD4D-98E3-50BBB2B5C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0541" y="6030558"/>
            <a:ext cx="1290918" cy="74048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9D80C4-C689-4E03-A54D-18229DAE8229}"/>
              </a:ext>
            </a:extLst>
          </p:cNvPr>
          <p:cNvSpPr>
            <a:spLocks noGrp="1"/>
          </p:cNvSpPr>
          <p:nvPr>
            <p:ph sz="quarter" idx="11"/>
          </p:nvPr>
        </p:nvSpPr>
        <p:spPr/>
        <p:txBody>
          <a:bodyPr vert="horz" lIns="91440" tIns="45720" rIns="91440" bIns="45720" rtlCol="0" anchor="t">
            <a:normAutofit/>
          </a:bodyPr>
          <a:lstStyle/>
          <a:p>
            <a:r>
              <a:rPr lang="en-US" sz="3200">
                <a:ea typeface="ＭＳ Ｐゴシック"/>
              </a:rPr>
              <a:t>Students will receive their course cards for the next school year in late January.</a:t>
            </a:r>
          </a:p>
          <a:p>
            <a:r>
              <a:rPr lang="en-US" sz="3200">
                <a:ea typeface="ＭＳ Ｐゴシック"/>
              </a:rPr>
              <a:t>Current AP teachers will go into feeder courses to discuss the AP class they teach. This provides students the opportunity to ask questions.</a:t>
            </a:r>
          </a:p>
        </p:txBody>
      </p:sp>
      <p:sp>
        <p:nvSpPr>
          <p:cNvPr id="3" name="Title 2">
            <a:extLst>
              <a:ext uri="{FF2B5EF4-FFF2-40B4-BE49-F238E27FC236}">
                <a16:creationId xmlns:a16="http://schemas.microsoft.com/office/drawing/2014/main" id="{06EF2965-7DC8-49A7-876C-BC15ECDEFA4C}"/>
              </a:ext>
            </a:extLst>
          </p:cNvPr>
          <p:cNvSpPr>
            <a:spLocks noGrp="1"/>
          </p:cNvSpPr>
          <p:nvPr>
            <p:ph type="title"/>
          </p:nvPr>
        </p:nvSpPr>
        <p:spPr/>
        <p:txBody>
          <a:bodyPr/>
          <a:lstStyle/>
          <a:p>
            <a:r>
              <a:rPr lang="en-US">
                <a:ea typeface="ＭＳ Ｐゴシック"/>
              </a:rPr>
              <a:t>CCHS Information Sessions</a:t>
            </a:r>
            <a:endParaRPr lang="en-US"/>
          </a:p>
        </p:txBody>
      </p:sp>
    </p:spTree>
    <p:extLst>
      <p:ext uri="{BB962C8B-B14F-4D97-AF65-F5344CB8AC3E}">
        <p14:creationId xmlns:p14="http://schemas.microsoft.com/office/powerpoint/2010/main" val="394283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004C9C-80E8-5145-9D67-532AB995DD1F}"/>
              </a:ext>
            </a:extLst>
          </p:cNvPr>
          <p:cNvSpPr>
            <a:spLocks noGrp="1"/>
          </p:cNvSpPr>
          <p:nvPr>
            <p:ph sz="quarter" idx="11"/>
          </p:nvPr>
        </p:nvSpPr>
        <p:spPr>
          <a:xfrm>
            <a:off x="2732314" y="1397482"/>
            <a:ext cx="7021287" cy="4463143"/>
          </a:xfrm>
        </p:spPr>
        <p:txBody>
          <a:bodyPr vert="horz" lIns="91440" tIns="45720" rIns="91440" bIns="45720" rtlCol="0" anchor="t">
            <a:normAutofit/>
          </a:bodyPr>
          <a:lstStyle/>
          <a:p>
            <a:r>
              <a:rPr lang="en-US" b="1">
                <a:solidFill>
                  <a:schemeClr val="bg1"/>
                </a:solidFill>
                <a:ea typeface="ＭＳ Ｐゴシック"/>
              </a:rPr>
              <a:t>Kristine Fewox</a:t>
            </a:r>
            <a:endParaRPr lang="en-US">
              <a:solidFill>
                <a:schemeClr val="bg1"/>
              </a:solidFill>
            </a:endParaRPr>
          </a:p>
          <a:p>
            <a:pPr lvl="1"/>
            <a:r>
              <a:rPr lang="en-US" b="1">
                <a:solidFill>
                  <a:schemeClr val="bg1"/>
                </a:solidFill>
                <a:ea typeface="ＭＳ Ｐゴシック"/>
              </a:rPr>
              <a:t>Sfewox@pasco.k12.fl.us</a:t>
            </a:r>
          </a:p>
          <a:p>
            <a:pPr lvl="1"/>
            <a:r>
              <a:rPr lang="en-US" b="1">
                <a:solidFill>
                  <a:schemeClr val="bg1"/>
                </a:solidFill>
              </a:rPr>
              <a:t>813-346-4400</a:t>
            </a:r>
          </a:p>
          <a:p>
            <a:pPr lvl="1"/>
            <a:r>
              <a:rPr lang="en-US" b="1">
                <a:solidFill>
                  <a:schemeClr val="bg1"/>
                </a:solidFill>
                <a:ea typeface="ＭＳ Ｐゴシック"/>
              </a:rPr>
              <a:t>Assistant Principal over Advanced Placement </a:t>
            </a:r>
            <a:endParaRPr lang="en-US" b="1">
              <a:solidFill>
                <a:schemeClr val="bg1"/>
              </a:solidFill>
            </a:endParaRPr>
          </a:p>
          <a:p>
            <a:r>
              <a:rPr lang="en-US" b="1">
                <a:solidFill>
                  <a:schemeClr val="bg1"/>
                </a:solidFill>
                <a:ea typeface="ＭＳ Ｐゴシック"/>
              </a:rPr>
              <a:t>Cassie Adley</a:t>
            </a:r>
            <a:endParaRPr lang="en-US">
              <a:solidFill>
                <a:schemeClr val="bg1"/>
              </a:solidFill>
            </a:endParaRPr>
          </a:p>
          <a:p>
            <a:pPr lvl="1"/>
            <a:r>
              <a:rPr lang="en-US" b="1">
                <a:solidFill>
                  <a:schemeClr val="bg1"/>
                </a:solidFill>
                <a:ea typeface="ＭＳ Ｐゴシック"/>
              </a:rPr>
              <a:t>Cadley@pasco.k12.fl.us</a:t>
            </a:r>
          </a:p>
          <a:p>
            <a:pPr lvl="1"/>
            <a:r>
              <a:rPr lang="en-US" b="1">
                <a:solidFill>
                  <a:schemeClr val="bg1"/>
                </a:solidFill>
              </a:rPr>
              <a:t>813-346-4400</a:t>
            </a:r>
          </a:p>
          <a:p>
            <a:pPr lvl="1"/>
            <a:r>
              <a:rPr lang="en-US" b="1">
                <a:solidFill>
                  <a:schemeClr val="bg1"/>
                </a:solidFill>
                <a:ea typeface="ＭＳ Ｐゴシック"/>
              </a:rPr>
              <a:t>College and Career Specialist</a:t>
            </a:r>
          </a:p>
          <a:p>
            <a:r>
              <a:rPr lang="en-US" b="1">
                <a:solidFill>
                  <a:schemeClr val="bg1"/>
                </a:solidFill>
                <a:ea typeface="ＭＳ Ｐゴシック"/>
              </a:rPr>
              <a:t>Kristina Padula</a:t>
            </a:r>
          </a:p>
          <a:p>
            <a:pPr lvl="1"/>
            <a:r>
              <a:rPr lang="en-US" b="1">
                <a:solidFill>
                  <a:schemeClr val="bg1"/>
                </a:solidFill>
                <a:ea typeface="ＭＳ Ｐゴシック"/>
              </a:rPr>
              <a:t>Kpadula@pasco.k12.fl.us</a:t>
            </a:r>
          </a:p>
          <a:p>
            <a:pPr lvl="1"/>
            <a:r>
              <a:rPr lang="en-US" b="1">
                <a:solidFill>
                  <a:schemeClr val="bg1"/>
                </a:solidFill>
                <a:ea typeface="ＭＳ Ｐゴシック"/>
              </a:rPr>
              <a:t>813-346-4400</a:t>
            </a:r>
          </a:p>
          <a:p>
            <a:pPr lvl="1"/>
            <a:r>
              <a:rPr lang="en-US" b="1">
                <a:solidFill>
                  <a:schemeClr val="bg1"/>
                </a:solidFill>
                <a:ea typeface="ＭＳ Ｐゴシック"/>
              </a:rPr>
              <a:t>AP Coordinator</a:t>
            </a:r>
          </a:p>
        </p:txBody>
      </p:sp>
      <p:sp>
        <p:nvSpPr>
          <p:cNvPr id="3" name="Title 2">
            <a:extLst>
              <a:ext uri="{FF2B5EF4-FFF2-40B4-BE49-F238E27FC236}">
                <a16:creationId xmlns:a16="http://schemas.microsoft.com/office/drawing/2014/main" id="{3D2F79CE-95BC-F143-ADF2-BBD2D1927D92}"/>
              </a:ext>
            </a:extLst>
          </p:cNvPr>
          <p:cNvSpPr>
            <a:spLocks noGrp="1"/>
          </p:cNvSpPr>
          <p:nvPr>
            <p:ph type="title"/>
          </p:nvPr>
        </p:nvSpPr>
        <p:spPr/>
        <p:txBody>
          <a:bodyPr/>
          <a:lstStyle/>
          <a:p>
            <a:r>
              <a:rPr lang="en-US"/>
              <a:t>CCHS Contact Information</a:t>
            </a:r>
          </a:p>
        </p:txBody>
      </p:sp>
      <p:sp>
        <p:nvSpPr>
          <p:cNvPr id="5" name="Rectangle 4">
            <a:extLst>
              <a:ext uri="{FF2B5EF4-FFF2-40B4-BE49-F238E27FC236}">
                <a16:creationId xmlns:a16="http://schemas.microsoft.com/office/drawing/2014/main" id="{84193040-B9AB-A745-A42E-871DFECE6388}"/>
              </a:ext>
            </a:extLst>
          </p:cNvPr>
          <p:cNvSpPr/>
          <p:nvPr/>
        </p:nvSpPr>
        <p:spPr>
          <a:xfrm rot="20549040">
            <a:off x="330926" y="1737600"/>
            <a:ext cx="1476103" cy="400110"/>
          </a:xfrm>
          <a:prstGeom prst="rect">
            <a:avLst/>
          </a:prstGeom>
        </p:spPr>
        <p:txBody>
          <a:bodyPr wrap="square">
            <a:spAutoFit/>
          </a:bodyPr>
          <a:lstStyle/>
          <a:p>
            <a:r>
              <a:rPr lang="en-US" sz="2000" b="1">
                <a:solidFill>
                  <a:schemeClr val="bg1"/>
                </a:solidFill>
              </a:rPr>
              <a:t>Questions?</a:t>
            </a:r>
          </a:p>
        </p:txBody>
      </p:sp>
      <p:pic>
        <p:nvPicPr>
          <p:cNvPr id="7" name="Picture 6">
            <a:extLst>
              <a:ext uri="{FF2B5EF4-FFF2-40B4-BE49-F238E27FC236}">
                <a16:creationId xmlns:a16="http://schemas.microsoft.com/office/drawing/2014/main" id="{FC6D5F73-81D5-394F-A291-6ED551244A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0541" y="6030558"/>
            <a:ext cx="1290918" cy="740485"/>
          </a:xfrm>
          <a:prstGeom prst="rect">
            <a:avLst/>
          </a:prstGeom>
        </p:spPr>
      </p:pic>
    </p:spTree>
    <p:extLst>
      <p:ext uri="{BB962C8B-B14F-4D97-AF65-F5344CB8AC3E}">
        <p14:creationId xmlns:p14="http://schemas.microsoft.com/office/powerpoint/2010/main" val="4248437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98B23-F264-CF44-BA0E-3AF9B84A38A0}"/>
              </a:ext>
            </a:extLst>
          </p:cNvPr>
          <p:cNvSpPr>
            <a:spLocks noGrp="1"/>
          </p:cNvSpPr>
          <p:nvPr>
            <p:ph type="title"/>
          </p:nvPr>
        </p:nvSpPr>
        <p:spPr/>
        <p:txBody>
          <a:bodyPr/>
          <a:lstStyle/>
          <a:p>
            <a:r>
              <a:rPr lang="en-US"/>
              <a:t>What is Dual Enrollment?</a:t>
            </a:r>
          </a:p>
        </p:txBody>
      </p:sp>
      <p:sp>
        <p:nvSpPr>
          <p:cNvPr id="3" name="Content Placeholder 2">
            <a:extLst>
              <a:ext uri="{FF2B5EF4-FFF2-40B4-BE49-F238E27FC236}">
                <a16:creationId xmlns:a16="http://schemas.microsoft.com/office/drawing/2014/main" id="{C58491D0-C665-5D43-B81B-C446E28220C3}"/>
              </a:ext>
            </a:extLst>
          </p:cNvPr>
          <p:cNvSpPr>
            <a:spLocks noGrp="1"/>
          </p:cNvSpPr>
          <p:nvPr>
            <p:ph idx="1"/>
          </p:nvPr>
        </p:nvSpPr>
        <p:spPr/>
        <p:txBody>
          <a:bodyPr/>
          <a:lstStyle/>
          <a:p>
            <a:r>
              <a:rPr lang="en-US"/>
              <a:t>Dual enrollment (DE) is designed for academically-talented students who want to accelerate their college careers.</a:t>
            </a:r>
          </a:p>
          <a:p>
            <a:r>
              <a:rPr lang="en-US"/>
              <a:t>Students receive high school and college credit for DE courses successfully passed.</a:t>
            </a:r>
          </a:p>
          <a:p>
            <a:r>
              <a:rPr lang="en-US"/>
              <a:t>Eligibility guidelines:</a:t>
            </a:r>
          </a:p>
          <a:p>
            <a:pPr lvl="1"/>
            <a:r>
              <a:rPr lang="en-US"/>
              <a:t>Minimum unweighted cumulative GPA 3.0</a:t>
            </a:r>
          </a:p>
          <a:p>
            <a:pPr lvl="1"/>
            <a:r>
              <a:rPr lang="en-US"/>
              <a:t>Application on file with Pasco-Hernando State College (PHSC)</a:t>
            </a:r>
          </a:p>
          <a:p>
            <a:pPr lvl="1"/>
            <a:r>
              <a:rPr lang="en-US"/>
              <a:t>Minimum testing requirements (PERT/ACT/SAT) must be met in Reading, Writing, and Math.</a:t>
            </a:r>
          </a:p>
        </p:txBody>
      </p:sp>
    </p:spTree>
    <p:extLst>
      <p:ext uri="{BB962C8B-B14F-4D97-AF65-F5344CB8AC3E}">
        <p14:creationId xmlns:p14="http://schemas.microsoft.com/office/powerpoint/2010/main" val="1719336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3BD6B-0EA9-B649-8FE9-4AE82264165F}"/>
              </a:ext>
            </a:extLst>
          </p:cNvPr>
          <p:cNvSpPr>
            <a:spLocks noGrp="1"/>
          </p:cNvSpPr>
          <p:nvPr>
            <p:ph type="title"/>
          </p:nvPr>
        </p:nvSpPr>
        <p:spPr/>
        <p:txBody>
          <a:bodyPr/>
          <a:lstStyle/>
          <a:p>
            <a:r>
              <a:rPr lang="en-US"/>
              <a:t>Dual Enrollment </a:t>
            </a:r>
          </a:p>
        </p:txBody>
      </p:sp>
      <p:sp>
        <p:nvSpPr>
          <p:cNvPr id="3" name="Content Placeholder 2">
            <a:extLst>
              <a:ext uri="{FF2B5EF4-FFF2-40B4-BE49-F238E27FC236}">
                <a16:creationId xmlns:a16="http://schemas.microsoft.com/office/drawing/2014/main" id="{45BAAC34-386E-694D-9EDD-89266E2560C9}"/>
              </a:ext>
            </a:extLst>
          </p:cNvPr>
          <p:cNvSpPr>
            <a:spLocks noGrp="1"/>
          </p:cNvSpPr>
          <p:nvPr>
            <p:ph idx="1"/>
          </p:nvPr>
        </p:nvSpPr>
        <p:spPr>
          <a:xfrm>
            <a:off x="680321" y="2336872"/>
            <a:ext cx="9613861" cy="4182799"/>
          </a:xfrm>
        </p:spPr>
        <p:txBody>
          <a:bodyPr vert="horz" lIns="91440" tIns="45720" rIns="91440" bIns="45720" rtlCol="0" anchor="t">
            <a:normAutofit fontScale="92500" lnSpcReduction="20000"/>
          </a:bodyPr>
          <a:lstStyle/>
          <a:p>
            <a:r>
              <a:rPr lang="en-US"/>
              <a:t>10</a:t>
            </a:r>
            <a:r>
              <a:rPr lang="en-US" baseline="30000"/>
              <a:t>th</a:t>
            </a:r>
            <a:r>
              <a:rPr lang="en-US"/>
              <a:t> grade – limited to taking 7 credits of DE courses on the PHSC campus/online per semester.</a:t>
            </a:r>
          </a:p>
          <a:p>
            <a:r>
              <a:rPr lang="en-US"/>
              <a:t>11</a:t>
            </a:r>
            <a:r>
              <a:rPr lang="en-US" baseline="30000"/>
              <a:t>th</a:t>
            </a:r>
            <a:r>
              <a:rPr lang="en-US"/>
              <a:t> and 12</a:t>
            </a:r>
            <a:r>
              <a:rPr lang="en-US" baseline="30000"/>
              <a:t>th</a:t>
            </a:r>
            <a:r>
              <a:rPr lang="en-US"/>
              <a:t> grade – limited to 16 credits of DE courses on the PHSC campus/online per semester.</a:t>
            </a:r>
          </a:p>
          <a:p>
            <a:r>
              <a:rPr lang="en-US"/>
              <a:t>To be considered as a full-time DE student, he/she must be enrolled in a minimum of 12 DE credit hours per semester.</a:t>
            </a:r>
          </a:p>
          <a:p>
            <a:r>
              <a:rPr lang="en-US"/>
              <a:t>Students must be enrolled in Term 1 for Fall (15 weeks), Term 2 for Spring (15 weeks), and Term 3 for Summer (10 weeks).</a:t>
            </a:r>
          </a:p>
          <a:p>
            <a:r>
              <a:rPr lang="en-US" b="1" u="sng"/>
              <a:t>Students must adhere to high school deadlines for DE, not PHSC deadlines.</a:t>
            </a:r>
          </a:p>
          <a:p>
            <a:endParaRPr lang="en-US" b="1"/>
          </a:p>
          <a:p>
            <a:pPr marL="0" indent="0">
              <a:buNone/>
            </a:pPr>
            <a:r>
              <a:rPr lang="en-US"/>
              <a:t>**Per PHSC/DE Articulation Agreement, students must take DE courses on the high school campus or via Pasco </a:t>
            </a:r>
            <a:r>
              <a:rPr lang="en-US" err="1"/>
              <a:t>eSchool</a:t>
            </a:r>
            <a:r>
              <a:rPr lang="en-US"/>
              <a:t> if they are offered there.**</a:t>
            </a:r>
          </a:p>
        </p:txBody>
      </p:sp>
    </p:spTree>
    <p:extLst>
      <p:ext uri="{BB962C8B-B14F-4D97-AF65-F5344CB8AC3E}">
        <p14:creationId xmlns:p14="http://schemas.microsoft.com/office/powerpoint/2010/main" val="3101901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B05C1-1ABD-984C-9249-4CFA5DBFBD14}"/>
              </a:ext>
            </a:extLst>
          </p:cNvPr>
          <p:cNvSpPr>
            <a:spLocks noGrp="1"/>
          </p:cNvSpPr>
          <p:nvPr>
            <p:ph type="title"/>
          </p:nvPr>
        </p:nvSpPr>
        <p:spPr/>
        <p:txBody>
          <a:bodyPr/>
          <a:lstStyle/>
          <a:p>
            <a:r>
              <a:rPr lang="en-US"/>
              <a:t>Dual Enrollment</a:t>
            </a:r>
          </a:p>
        </p:txBody>
      </p:sp>
      <p:sp>
        <p:nvSpPr>
          <p:cNvPr id="4" name="Content Placeholder 2">
            <a:extLst>
              <a:ext uri="{FF2B5EF4-FFF2-40B4-BE49-F238E27FC236}">
                <a16:creationId xmlns:a16="http://schemas.microsoft.com/office/drawing/2014/main" id="{816B123B-096F-ED4A-A95D-524D2CB0497B}"/>
              </a:ext>
            </a:extLst>
          </p:cNvPr>
          <p:cNvSpPr>
            <a:spLocks noGrp="1"/>
          </p:cNvSpPr>
          <p:nvPr>
            <p:ph idx="1"/>
          </p:nvPr>
        </p:nvSpPr>
        <p:spPr>
          <a:xfrm>
            <a:off x="680321" y="2180492"/>
            <a:ext cx="10737956" cy="4454769"/>
          </a:xfrm>
        </p:spPr>
        <p:txBody>
          <a:bodyPr>
            <a:normAutofit/>
          </a:bodyPr>
          <a:lstStyle/>
          <a:p>
            <a:r>
              <a:rPr lang="en-US"/>
              <a:t>Students are advised to speak with a PHSC advisor regarding post-secondary questions pertaining to AA/AS. </a:t>
            </a:r>
          </a:p>
          <a:p>
            <a:r>
              <a:rPr lang="en-US"/>
              <a:t>All grades remain on HS </a:t>
            </a:r>
            <a:r>
              <a:rPr lang="en-US" i="1"/>
              <a:t>and</a:t>
            </a:r>
            <a:r>
              <a:rPr lang="en-US"/>
              <a:t> PHSC transcript.</a:t>
            </a:r>
          </a:p>
          <a:p>
            <a:r>
              <a:rPr lang="en-US"/>
              <a:t>Students who choose to drop a course, must drop within the drop/add period (first week of PHSC classes) and requires School Counselor approval. </a:t>
            </a:r>
          </a:p>
          <a:p>
            <a:r>
              <a:rPr lang="en-US"/>
              <a:t>Limited access and athletic courses are restricted from DE.</a:t>
            </a:r>
          </a:p>
          <a:p>
            <a:r>
              <a:rPr lang="en-US"/>
              <a:t>DE students are responsible for picking up/returning required textbooks.</a:t>
            </a:r>
          </a:p>
          <a:p>
            <a:endParaRPr lang="en-US">
              <a:solidFill>
                <a:srgbClr val="FFFF00"/>
              </a:solidFill>
            </a:endParaRPr>
          </a:p>
        </p:txBody>
      </p:sp>
    </p:spTree>
    <p:extLst>
      <p:ext uri="{BB962C8B-B14F-4D97-AF65-F5344CB8AC3E}">
        <p14:creationId xmlns:p14="http://schemas.microsoft.com/office/powerpoint/2010/main" val="2940327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B794F-BA61-7441-B47F-52E9B9EA12F4}"/>
              </a:ext>
            </a:extLst>
          </p:cNvPr>
          <p:cNvSpPr>
            <a:spLocks noGrp="1"/>
          </p:cNvSpPr>
          <p:nvPr>
            <p:ph type="title"/>
          </p:nvPr>
        </p:nvSpPr>
        <p:spPr/>
        <p:txBody>
          <a:bodyPr/>
          <a:lstStyle/>
          <a:p>
            <a:r>
              <a:rPr lang="en-US"/>
              <a:t>Dual Enrollment</a:t>
            </a:r>
          </a:p>
        </p:txBody>
      </p:sp>
      <p:sp>
        <p:nvSpPr>
          <p:cNvPr id="3" name="Content Placeholder 2">
            <a:extLst>
              <a:ext uri="{FF2B5EF4-FFF2-40B4-BE49-F238E27FC236}">
                <a16:creationId xmlns:a16="http://schemas.microsoft.com/office/drawing/2014/main" id="{95BE95C4-A17E-7347-9B76-57F47BFC3662}"/>
              </a:ext>
            </a:extLst>
          </p:cNvPr>
          <p:cNvSpPr>
            <a:spLocks noGrp="1"/>
          </p:cNvSpPr>
          <p:nvPr>
            <p:ph idx="1"/>
          </p:nvPr>
        </p:nvSpPr>
        <p:spPr>
          <a:xfrm>
            <a:off x="680321" y="2336872"/>
            <a:ext cx="9613861" cy="3881047"/>
          </a:xfrm>
        </p:spPr>
        <p:txBody>
          <a:bodyPr vert="horz" lIns="91440" tIns="45720" rIns="91440" bIns="45720" rtlCol="0" anchor="t">
            <a:normAutofit lnSpcReduction="10000"/>
          </a:bodyPr>
          <a:lstStyle/>
          <a:p>
            <a:r>
              <a:rPr lang="en-US"/>
              <a:t>HS schedule cannot always be adjusted to accommodate DE off-campus courses. Students must be diligent in choosing classes that will not interfere with their HS schedule. </a:t>
            </a:r>
          </a:p>
          <a:p>
            <a:pPr lvl="1"/>
            <a:r>
              <a:rPr lang="en-US"/>
              <a:t>After DE course registration, students MUST provide their high school counselor with their PHSC schedule. At that time, their CCHS schedule will be adjusted where possible. </a:t>
            </a:r>
          </a:p>
          <a:p>
            <a:r>
              <a:rPr lang="en-US"/>
              <a:t>Students must have their own transportation</a:t>
            </a:r>
          </a:p>
          <a:p>
            <a:r>
              <a:rPr lang="en-US"/>
              <a:t>For any DE class, students must have a DE placeholder on their schedule. Students will need to be off campus (not allowed to sit in Media Center as there is no supervision), or if space is available during a given class period, may utilize the </a:t>
            </a:r>
            <a:r>
              <a:rPr lang="en-US" err="1"/>
              <a:t>eschool</a:t>
            </a:r>
            <a:r>
              <a:rPr lang="en-US"/>
              <a:t> lab for </a:t>
            </a:r>
            <a:r>
              <a:rPr lang="en-US" err="1"/>
              <a:t>eSchool</a:t>
            </a:r>
            <a:r>
              <a:rPr lang="en-US"/>
              <a:t> DE classes</a:t>
            </a:r>
          </a:p>
        </p:txBody>
      </p:sp>
    </p:spTree>
    <p:extLst>
      <p:ext uri="{BB962C8B-B14F-4D97-AF65-F5344CB8AC3E}">
        <p14:creationId xmlns:p14="http://schemas.microsoft.com/office/powerpoint/2010/main" val="3227100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D5B06-06F7-D64C-BDDA-957FC7F7465B}"/>
              </a:ext>
            </a:extLst>
          </p:cNvPr>
          <p:cNvSpPr>
            <a:spLocks noGrp="1"/>
          </p:cNvSpPr>
          <p:nvPr>
            <p:ph type="title"/>
          </p:nvPr>
        </p:nvSpPr>
        <p:spPr/>
        <p:txBody>
          <a:bodyPr/>
          <a:lstStyle/>
          <a:p>
            <a:r>
              <a:rPr lang="en-US"/>
              <a:t>Required Test Scores</a:t>
            </a:r>
          </a:p>
        </p:txBody>
      </p:sp>
      <p:pic>
        <p:nvPicPr>
          <p:cNvPr id="5" name="Content Placeholder 4">
            <a:extLst>
              <a:ext uri="{FF2B5EF4-FFF2-40B4-BE49-F238E27FC236}">
                <a16:creationId xmlns:a16="http://schemas.microsoft.com/office/drawing/2014/main" id="{DF6F43FC-94DD-1B42-8F4F-7E9FE6CA721D}"/>
              </a:ext>
            </a:extLst>
          </p:cNvPr>
          <p:cNvPicPr>
            <a:picLocks noGrp="1" noChangeAspect="1"/>
          </p:cNvPicPr>
          <p:nvPr>
            <p:ph idx="1"/>
          </p:nvPr>
        </p:nvPicPr>
        <p:blipFill>
          <a:blip r:embed="rId3"/>
          <a:stretch>
            <a:fillRect/>
          </a:stretch>
        </p:blipFill>
        <p:spPr>
          <a:xfrm>
            <a:off x="4939986" y="2112211"/>
            <a:ext cx="5354196" cy="3992561"/>
          </a:xfrm>
        </p:spPr>
      </p:pic>
      <p:sp>
        <p:nvSpPr>
          <p:cNvPr id="4" name="Content Placeholder 2">
            <a:extLst>
              <a:ext uri="{FF2B5EF4-FFF2-40B4-BE49-F238E27FC236}">
                <a16:creationId xmlns:a16="http://schemas.microsoft.com/office/drawing/2014/main" id="{5F6648BD-0E7C-1046-8FA9-F4DEC17B2C30}"/>
              </a:ext>
            </a:extLst>
          </p:cNvPr>
          <p:cNvSpPr txBox="1">
            <a:spLocks/>
          </p:cNvSpPr>
          <p:nvPr/>
        </p:nvSpPr>
        <p:spPr>
          <a:xfrm>
            <a:off x="329951" y="2231136"/>
            <a:ext cx="4333489" cy="4489704"/>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a:t>PERT is available at PHSC after student completes DE college application. Students are allowed two attempts within a two year period. The second attempt is $5.</a:t>
            </a:r>
          </a:p>
          <a:p>
            <a:r>
              <a:rPr lang="en-US"/>
              <a:t>Students can utilize ACT/SAT/CLT tests to meet college readiness test score requirements.</a:t>
            </a:r>
          </a:p>
          <a:p>
            <a:r>
              <a:rPr lang="en-US"/>
              <a:t>Students must sit for the Reading, Writing, and Math sections to be considered for DE.</a:t>
            </a:r>
          </a:p>
          <a:p>
            <a:r>
              <a:rPr lang="en-US"/>
              <a:t>If student receives college-level scores in Reading and Writing, but not math, he/she will be limited to 12 DE credits total.</a:t>
            </a:r>
          </a:p>
        </p:txBody>
      </p:sp>
    </p:spTree>
    <p:extLst>
      <p:ext uri="{BB962C8B-B14F-4D97-AF65-F5344CB8AC3E}">
        <p14:creationId xmlns:p14="http://schemas.microsoft.com/office/powerpoint/2010/main" val="292152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97A25-D7A7-644D-95A5-D07A1A2DA9C2}"/>
              </a:ext>
            </a:extLst>
          </p:cNvPr>
          <p:cNvSpPr>
            <a:spLocks noGrp="1"/>
          </p:cNvSpPr>
          <p:nvPr>
            <p:ph type="title"/>
          </p:nvPr>
        </p:nvSpPr>
        <p:spPr/>
        <p:txBody>
          <a:bodyPr/>
          <a:lstStyle/>
          <a:p>
            <a:r>
              <a:rPr lang="en-US"/>
              <a:t>Steps</a:t>
            </a:r>
          </a:p>
        </p:txBody>
      </p:sp>
      <p:sp>
        <p:nvSpPr>
          <p:cNvPr id="3" name="Content Placeholder 2">
            <a:extLst>
              <a:ext uri="{FF2B5EF4-FFF2-40B4-BE49-F238E27FC236}">
                <a16:creationId xmlns:a16="http://schemas.microsoft.com/office/drawing/2014/main" id="{15FF61B1-325B-414E-92D1-7619FC90D05E}"/>
              </a:ext>
            </a:extLst>
          </p:cNvPr>
          <p:cNvSpPr>
            <a:spLocks noGrp="1"/>
          </p:cNvSpPr>
          <p:nvPr>
            <p:ph idx="1"/>
          </p:nvPr>
        </p:nvSpPr>
        <p:spPr>
          <a:xfrm>
            <a:off x="680321" y="1856653"/>
            <a:ext cx="10386264" cy="4715773"/>
          </a:xfrm>
        </p:spPr>
        <p:txBody>
          <a:bodyPr vert="horz" lIns="91440" tIns="45720" rIns="91440" bIns="45720" rtlCol="0" anchor="t">
            <a:noAutofit/>
          </a:bodyPr>
          <a:lstStyle/>
          <a:p>
            <a:r>
              <a:rPr lang="en-US" sz="2000"/>
              <a:t>Student must </a:t>
            </a:r>
            <a:r>
              <a:rPr lang="en-US" sz="2000" b="1" u="sng"/>
              <a:t>first</a:t>
            </a:r>
            <a:r>
              <a:rPr lang="en-US" sz="2000"/>
              <a:t> contact their grade-level School Counselor </a:t>
            </a:r>
          </a:p>
          <a:p>
            <a:r>
              <a:rPr lang="en-US" sz="2000"/>
              <a:t>Access the PHSC website, review the step-by-step process and complete the application. </a:t>
            </a:r>
            <a:r>
              <a:rPr lang="en-US" sz="2000" u="sng">
                <a:hlinkClick r:id="rId3"/>
              </a:rPr>
              <a:t>https://admissions.phsc.edu/start/high-school/dual-enroll/charter-public</a:t>
            </a:r>
            <a:r>
              <a:rPr lang="en-US" sz="2000" u="sng"/>
              <a:t> </a:t>
            </a:r>
          </a:p>
          <a:p>
            <a:r>
              <a:rPr lang="en-US" sz="2000"/>
              <a:t>Students will need to provide qualifying test scores (within the last two (2) years) via the PERT, ACT, or SAT. We recommend students take the PERT, offered at PHSC, as the results are immediate. Access the registration appointment via the following link:  </a:t>
            </a:r>
            <a:r>
              <a:rPr lang="en-US" sz="2000" u="sng">
                <a:hlinkClick r:id="rId4" tooltip="https://testing.phsc.edu/?_ga=2.123010573.761172156.1603195690-789298816.1601466336"/>
              </a:rPr>
              <a:t>https://testing.phsc.edu/?_ga=2.123010573.761172156.1603195690-789298816.1601466336</a:t>
            </a:r>
            <a:r>
              <a:rPr lang="en-US" sz="2000"/>
              <a:t> (As a friendly reminder, you must complete all 3 sections (Reading, Writing, and Math).</a:t>
            </a:r>
          </a:p>
          <a:p>
            <a:r>
              <a:rPr lang="en-US" sz="2000"/>
              <a:t>If taking the PERT, students will be provided test scores upon completion of the test. </a:t>
            </a:r>
            <a:r>
              <a:rPr lang="en-US" sz="2000" b="1" u="sng"/>
              <a:t>Students will need to bring a copy of the test scores to their School Counselor immediately to discuss whether or not they for qualify for DE</a:t>
            </a:r>
            <a:r>
              <a:rPr lang="en-US" sz="2000"/>
              <a:t>. </a:t>
            </a:r>
          </a:p>
          <a:p>
            <a:r>
              <a:rPr lang="en-US"/>
              <a:t>If eligible, monitor the Howler Hub and the CCHS website for DE dates/deadlines and complete the dynamic form when the window to do so opens</a:t>
            </a:r>
          </a:p>
        </p:txBody>
      </p:sp>
    </p:spTree>
    <p:extLst>
      <p:ext uri="{BB962C8B-B14F-4D97-AF65-F5344CB8AC3E}">
        <p14:creationId xmlns:p14="http://schemas.microsoft.com/office/powerpoint/2010/main" val="972573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41" name="Content Placeholder 8"/>
          <p:cNvSpPr>
            <a:spLocks noGrp="1"/>
          </p:cNvSpPr>
          <p:nvPr>
            <p:ph sz="quarter" idx="11"/>
          </p:nvPr>
        </p:nvSpPr>
        <p:spPr bwMode="auto">
          <a:xfrm>
            <a:off x="2590800" y="1447800"/>
            <a:ext cx="7086600" cy="4114800"/>
          </a:xfrm>
          <a:prstGeom prst="rect">
            <a:avLst/>
          </a:prstGeom>
          <a:ln>
            <a:miter lim="800000"/>
            <a:headEnd/>
            <a:tailEnd/>
          </a:ln>
        </p:spPr>
        <p:txBody>
          <a:bodyPr vert="horz" wrap="square" lIns="91440" tIns="45720" rIns="91440" bIns="45720" numCol="1" rtlCol="0" anchor="t" anchorCtr="0" compatLnSpc="1">
            <a:prstTxWarp prst="textNoShape">
              <a:avLst/>
            </a:prstTxWarp>
            <a:noAutofit/>
          </a:bodyPr>
          <a:lstStyle/>
          <a:p>
            <a:pPr marL="285750" indent="-285750">
              <a:spcAft>
                <a:spcPts val="1800"/>
              </a:spcAft>
              <a:buClr>
                <a:srgbClr val="6FB867"/>
              </a:buClr>
              <a:defRPr/>
            </a:pPr>
            <a:r>
              <a:rPr lang="en-US">
                <a:latin typeface="Trebuchet MS"/>
                <a:ea typeface="ＭＳ Ｐゴシック" pitchFamily="34" charset="-128"/>
              </a:rPr>
              <a:t>What are Advanced Placement® Courses?</a:t>
            </a:r>
          </a:p>
          <a:p>
            <a:pPr marL="285750" indent="-285750">
              <a:spcAft>
                <a:spcPts val="1800"/>
              </a:spcAft>
              <a:buClr>
                <a:srgbClr val="6FB867"/>
              </a:buClr>
              <a:defRPr/>
            </a:pPr>
            <a:r>
              <a:rPr lang="en-US">
                <a:latin typeface="Trebuchet MS"/>
                <a:ea typeface="ＭＳ Ｐゴシック" pitchFamily="34" charset="-128"/>
              </a:rPr>
              <a:t>The Benefits</a:t>
            </a:r>
          </a:p>
          <a:p>
            <a:pPr marL="285750" indent="-285750">
              <a:spcAft>
                <a:spcPts val="1800"/>
              </a:spcAft>
              <a:buClr>
                <a:srgbClr val="6FB867"/>
              </a:buClr>
              <a:buFont typeface="Arial,Sans-Serif" panose="020B0604020202020204" pitchFamily="34" charset="0"/>
              <a:buChar char="•"/>
              <a:defRPr/>
            </a:pPr>
            <a:r>
              <a:rPr>
                <a:latin typeface="Trebuchet MS"/>
                <a:ea typeface="ＭＳ Ｐゴシック"/>
                <a:cs typeface="Calibri"/>
              </a:rPr>
              <a:t>AP</a:t>
            </a:r>
            <a:r>
              <a:rPr lang="en-US">
                <a:latin typeface="Trebuchet MS"/>
                <a:ea typeface="ＭＳ Ｐゴシック"/>
                <a:cs typeface="Calibri"/>
              </a:rPr>
              <a:t> Capstone</a:t>
            </a:r>
            <a:endParaRPr lang="en-US">
              <a:latin typeface="Trebuchet MS"/>
              <a:ea typeface="ＭＳ Ｐゴシック"/>
              <a:cs typeface="+mj-lt"/>
            </a:endParaRPr>
          </a:p>
          <a:p>
            <a:pPr marL="285750" indent="-285750">
              <a:spcAft>
                <a:spcPts val="1800"/>
              </a:spcAft>
              <a:buClr>
                <a:srgbClr val="6FB867"/>
              </a:buClr>
              <a:defRPr/>
            </a:pPr>
            <a:r>
              <a:rPr lang="en-US">
                <a:latin typeface="Trebuchet MS"/>
                <a:ea typeface="ＭＳ Ｐゴシック"/>
              </a:rPr>
              <a:t>AP®</a:t>
            </a:r>
            <a:r>
              <a:rPr>
                <a:latin typeface="Trebuchet MS"/>
                <a:ea typeface="ＭＳ Ｐゴシック"/>
              </a:rPr>
              <a:t> Exams</a:t>
            </a:r>
          </a:p>
          <a:p>
            <a:pPr marL="285750" indent="-285750">
              <a:spcAft>
                <a:spcPts val="1800"/>
              </a:spcAft>
              <a:buClr>
                <a:srgbClr val="6FB867"/>
              </a:buClr>
              <a:defRPr/>
            </a:pPr>
            <a:r>
              <a:rPr>
                <a:latin typeface="Trebuchet MS"/>
                <a:ea typeface="ＭＳ Ｐゴシック" pitchFamily="34" charset="-128"/>
              </a:rPr>
              <a:t>What Is It Like to Take AP? </a:t>
            </a:r>
            <a:endParaRPr lang="en-US">
              <a:latin typeface="Trebuchet MS"/>
              <a:ea typeface="ＭＳ Ｐゴシック" pitchFamily="34" charset="-128"/>
            </a:endParaRPr>
          </a:p>
          <a:p>
            <a:pPr marL="285750" indent="-285750">
              <a:spcAft>
                <a:spcPts val="1800"/>
              </a:spcAft>
              <a:buClr>
                <a:srgbClr val="6FB867"/>
              </a:buClr>
              <a:defRPr/>
            </a:pPr>
            <a:r>
              <a:rPr>
                <a:latin typeface="Trebuchet MS"/>
                <a:ea typeface="ＭＳ Ｐゴシック" pitchFamily="34" charset="-128"/>
              </a:rPr>
              <a:t>Next Steps: Help Your Child Make the Best Choices</a:t>
            </a:r>
          </a:p>
          <a:p>
            <a:pPr marL="285750" indent="-285750">
              <a:spcAft>
                <a:spcPts val="1800"/>
              </a:spcAft>
              <a:buClr>
                <a:srgbClr val="6FB867"/>
              </a:buClr>
              <a:defRPr/>
            </a:pPr>
            <a:r>
              <a:rPr>
                <a:latin typeface="Trebuchet MS"/>
                <a:ea typeface="ＭＳ Ｐゴシック" pitchFamily="34" charset="-128"/>
              </a:rPr>
              <a:t>Q &amp; A</a:t>
            </a:r>
          </a:p>
        </p:txBody>
      </p:sp>
      <p:sp>
        <p:nvSpPr>
          <p:cNvPr id="10242" name="Title 7"/>
          <p:cNvSpPr>
            <a:spLocks noGrp="1"/>
          </p:cNvSpPr>
          <p:nvPr>
            <p:ph type="title"/>
          </p:nvPr>
        </p:nvSpPr>
        <p:spPr>
          <a:xfrm>
            <a:off x="1524000" y="457200"/>
            <a:ext cx="9220200" cy="685800"/>
          </a:xfrm>
        </p:spPr>
        <p:txBody>
          <a:bodyPr/>
          <a:lstStyle/>
          <a:p>
            <a:r>
              <a:rPr sz="3600">
                <a:ea typeface="ＭＳ Ｐゴシック" charset="0"/>
              </a:rPr>
              <a:t>What We</a:t>
            </a:r>
            <a:r>
              <a:rPr lang="en-US" sz="3600">
                <a:ea typeface="ＭＳ Ｐゴシック" charset="0"/>
              </a:rPr>
              <a:t>'</a:t>
            </a:r>
            <a:r>
              <a:rPr altLang="ja-JP" sz="3600">
                <a:ea typeface="ＭＳ Ｐゴシック" charset="0"/>
              </a:rPr>
              <a:t>ll Cover</a:t>
            </a:r>
            <a:endParaRPr sz="3600">
              <a:ea typeface="ＭＳ Ｐゴシック" charset="0"/>
            </a:endParaRPr>
          </a:p>
        </p:txBody>
      </p:sp>
      <p:sp>
        <p:nvSpPr>
          <p:cNvPr id="10243" name="TextBox 4"/>
          <p:cNvSpPr txBox="1">
            <a:spLocks noChangeArrowheads="1"/>
          </p:cNvSpPr>
          <p:nvPr/>
        </p:nvSpPr>
        <p:spPr bwMode="auto">
          <a:xfrm>
            <a:off x="3879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pic>
        <p:nvPicPr>
          <p:cNvPr id="5" name="Picture 4">
            <a:extLst>
              <a:ext uri="{FF2B5EF4-FFF2-40B4-BE49-F238E27FC236}">
                <a16:creationId xmlns:a16="http://schemas.microsoft.com/office/drawing/2014/main" id="{82A96A08-B06F-A248-A5F3-5A94474D9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0541" y="6030558"/>
            <a:ext cx="1290918" cy="740485"/>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BC07C-CAFE-574C-B218-DA11C660862B}"/>
              </a:ext>
            </a:extLst>
          </p:cNvPr>
          <p:cNvSpPr>
            <a:spLocks noGrp="1"/>
          </p:cNvSpPr>
          <p:nvPr>
            <p:ph type="title"/>
          </p:nvPr>
        </p:nvSpPr>
        <p:spPr/>
        <p:txBody>
          <a:bodyPr/>
          <a:lstStyle/>
          <a:p>
            <a:r>
              <a:rPr lang="en-US"/>
              <a:t>Steps continued</a:t>
            </a:r>
          </a:p>
        </p:txBody>
      </p:sp>
      <p:sp>
        <p:nvSpPr>
          <p:cNvPr id="3" name="Content Placeholder 2">
            <a:extLst>
              <a:ext uri="{FF2B5EF4-FFF2-40B4-BE49-F238E27FC236}">
                <a16:creationId xmlns:a16="http://schemas.microsoft.com/office/drawing/2014/main" id="{1FB4912A-BB3B-264C-9C19-1752F6A23068}"/>
              </a:ext>
            </a:extLst>
          </p:cNvPr>
          <p:cNvSpPr>
            <a:spLocks noGrp="1"/>
          </p:cNvSpPr>
          <p:nvPr>
            <p:ph idx="1"/>
          </p:nvPr>
        </p:nvSpPr>
        <p:spPr/>
        <p:txBody>
          <a:bodyPr vert="horz" lIns="91440" tIns="45720" rIns="91440" bIns="45720" rtlCol="0" anchor="t">
            <a:noAutofit/>
          </a:bodyPr>
          <a:lstStyle/>
          <a:p>
            <a:pPr lvl="0"/>
            <a:r>
              <a:rPr lang="en-US" sz="2000"/>
              <a:t>Reference the PHSC DE steps link: </a:t>
            </a:r>
            <a:r>
              <a:rPr lang="en-US" sz="2000">
                <a:hlinkClick r:id="rId3"/>
              </a:rPr>
              <a:t>https://admissions.phsc.edu/start/high-school/dual-enroll/charter-public</a:t>
            </a:r>
            <a:r>
              <a:rPr lang="en-US" sz="2000"/>
              <a:t>, to log in to complete your Dynamic Form.</a:t>
            </a:r>
          </a:p>
          <a:p>
            <a:pPr lvl="0"/>
            <a:r>
              <a:rPr lang="en-US" sz="2000"/>
              <a:t>Parent will receive an email to approve student Dynamic Form.</a:t>
            </a:r>
          </a:p>
          <a:p>
            <a:r>
              <a:rPr lang="en-US" sz="2000"/>
              <a:t>Counselor and PHSC Advisor will review Dynamic Form. Student will receive an email to their PHSC account listing courses for which they have been approved.</a:t>
            </a:r>
          </a:p>
          <a:p>
            <a:r>
              <a:rPr lang="en-US" sz="2000"/>
              <a:t>Student must complete online orientation module and online readiness course through their PHSC account before registering for any courses. This is for NEW DE students only. </a:t>
            </a:r>
          </a:p>
          <a:p>
            <a:r>
              <a:rPr lang="en-US" sz="2000"/>
              <a:t>Students will register for any approved classes on their scheduled registration date based on grade level.</a:t>
            </a:r>
          </a:p>
        </p:txBody>
      </p:sp>
    </p:spTree>
    <p:extLst>
      <p:ext uri="{BB962C8B-B14F-4D97-AF65-F5344CB8AC3E}">
        <p14:creationId xmlns:p14="http://schemas.microsoft.com/office/powerpoint/2010/main" val="2046942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6C954-DB92-0C4A-8346-718EBE93EA7D}"/>
              </a:ext>
            </a:extLst>
          </p:cNvPr>
          <p:cNvSpPr>
            <a:spLocks noGrp="1"/>
          </p:cNvSpPr>
          <p:nvPr>
            <p:ph type="title"/>
          </p:nvPr>
        </p:nvSpPr>
        <p:spPr/>
        <p:txBody>
          <a:bodyPr/>
          <a:lstStyle/>
          <a:p>
            <a:r>
              <a:rPr lang="en-US"/>
              <a:t>Dynamic Form Process</a:t>
            </a:r>
          </a:p>
        </p:txBody>
      </p:sp>
      <p:pic>
        <p:nvPicPr>
          <p:cNvPr id="5" name="Content Placeholder 4">
            <a:extLst>
              <a:ext uri="{FF2B5EF4-FFF2-40B4-BE49-F238E27FC236}">
                <a16:creationId xmlns:a16="http://schemas.microsoft.com/office/drawing/2014/main" id="{6D3355B7-FD57-B040-8DBC-812417083C28}"/>
              </a:ext>
            </a:extLst>
          </p:cNvPr>
          <p:cNvPicPr>
            <a:picLocks noGrp="1" noChangeAspect="1"/>
          </p:cNvPicPr>
          <p:nvPr>
            <p:ph idx="1"/>
          </p:nvPr>
        </p:nvPicPr>
        <p:blipFill>
          <a:blip r:embed="rId3"/>
          <a:stretch>
            <a:fillRect/>
          </a:stretch>
        </p:blipFill>
        <p:spPr>
          <a:xfrm>
            <a:off x="1732488" y="2074304"/>
            <a:ext cx="3953204" cy="4430050"/>
          </a:xfrm>
        </p:spPr>
      </p:pic>
      <p:pic>
        <p:nvPicPr>
          <p:cNvPr id="7" name="Picture 6">
            <a:extLst>
              <a:ext uri="{FF2B5EF4-FFF2-40B4-BE49-F238E27FC236}">
                <a16:creationId xmlns:a16="http://schemas.microsoft.com/office/drawing/2014/main" id="{C5A14B35-1ED0-DD41-9362-9C534D7EF39B}"/>
              </a:ext>
            </a:extLst>
          </p:cNvPr>
          <p:cNvPicPr>
            <a:picLocks noChangeAspect="1"/>
          </p:cNvPicPr>
          <p:nvPr/>
        </p:nvPicPr>
        <p:blipFill>
          <a:blip r:embed="rId4"/>
          <a:stretch>
            <a:fillRect/>
          </a:stretch>
        </p:blipFill>
        <p:spPr>
          <a:xfrm>
            <a:off x="6506310" y="2074303"/>
            <a:ext cx="3597810" cy="4430051"/>
          </a:xfrm>
          <a:prstGeom prst="rect">
            <a:avLst/>
          </a:prstGeom>
        </p:spPr>
      </p:pic>
    </p:spTree>
    <p:extLst>
      <p:ext uri="{BB962C8B-B14F-4D97-AF65-F5344CB8AC3E}">
        <p14:creationId xmlns:p14="http://schemas.microsoft.com/office/powerpoint/2010/main" val="1465220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7E3BF-0E95-DA40-992B-37A001DD2ADA}"/>
              </a:ext>
            </a:extLst>
          </p:cNvPr>
          <p:cNvSpPr>
            <a:spLocks noGrp="1"/>
          </p:cNvSpPr>
          <p:nvPr>
            <p:ph type="title"/>
          </p:nvPr>
        </p:nvSpPr>
        <p:spPr/>
        <p:txBody>
          <a:bodyPr/>
          <a:lstStyle/>
          <a:p>
            <a:r>
              <a:rPr lang="en-US"/>
              <a:t>Dynamic Form Process</a:t>
            </a:r>
          </a:p>
        </p:txBody>
      </p:sp>
      <p:pic>
        <p:nvPicPr>
          <p:cNvPr id="5" name="Content Placeholder 4">
            <a:extLst>
              <a:ext uri="{FF2B5EF4-FFF2-40B4-BE49-F238E27FC236}">
                <a16:creationId xmlns:a16="http://schemas.microsoft.com/office/drawing/2014/main" id="{A4106AAD-7C2F-6546-BC05-1F1D0A412722}"/>
              </a:ext>
            </a:extLst>
          </p:cNvPr>
          <p:cNvPicPr>
            <a:picLocks noGrp="1" noChangeAspect="1"/>
          </p:cNvPicPr>
          <p:nvPr>
            <p:ph idx="1"/>
          </p:nvPr>
        </p:nvPicPr>
        <p:blipFill>
          <a:blip r:embed="rId3"/>
          <a:stretch>
            <a:fillRect/>
          </a:stretch>
        </p:blipFill>
        <p:spPr>
          <a:xfrm>
            <a:off x="1536105" y="2083844"/>
            <a:ext cx="4114417" cy="4618030"/>
          </a:xfrm>
        </p:spPr>
      </p:pic>
      <p:pic>
        <p:nvPicPr>
          <p:cNvPr id="7" name="Picture 6">
            <a:extLst>
              <a:ext uri="{FF2B5EF4-FFF2-40B4-BE49-F238E27FC236}">
                <a16:creationId xmlns:a16="http://schemas.microsoft.com/office/drawing/2014/main" id="{BF973C1A-7546-2D4E-9DDB-C635AE40E91D}"/>
              </a:ext>
            </a:extLst>
          </p:cNvPr>
          <p:cNvPicPr>
            <a:picLocks noChangeAspect="1"/>
          </p:cNvPicPr>
          <p:nvPr/>
        </p:nvPicPr>
        <p:blipFill>
          <a:blip r:embed="rId4"/>
          <a:stretch>
            <a:fillRect/>
          </a:stretch>
        </p:blipFill>
        <p:spPr>
          <a:xfrm>
            <a:off x="6096000" y="2083843"/>
            <a:ext cx="4349649" cy="4618031"/>
          </a:xfrm>
          <a:prstGeom prst="rect">
            <a:avLst/>
          </a:prstGeom>
        </p:spPr>
      </p:pic>
    </p:spTree>
    <p:extLst>
      <p:ext uri="{BB962C8B-B14F-4D97-AF65-F5344CB8AC3E}">
        <p14:creationId xmlns:p14="http://schemas.microsoft.com/office/powerpoint/2010/main" val="12993159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365CF-8D0D-ED4B-BC9F-8046C25FE547}"/>
              </a:ext>
            </a:extLst>
          </p:cNvPr>
          <p:cNvSpPr>
            <a:spLocks noGrp="1"/>
          </p:cNvSpPr>
          <p:nvPr>
            <p:ph type="title"/>
          </p:nvPr>
        </p:nvSpPr>
        <p:spPr/>
        <p:txBody>
          <a:bodyPr/>
          <a:lstStyle/>
          <a:p>
            <a:r>
              <a:rPr lang="en-US"/>
              <a:t>Dynamic Form Process</a:t>
            </a:r>
          </a:p>
        </p:txBody>
      </p:sp>
      <p:pic>
        <p:nvPicPr>
          <p:cNvPr id="5" name="Content Placeholder 4">
            <a:extLst>
              <a:ext uri="{FF2B5EF4-FFF2-40B4-BE49-F238E27FC236}">
                <a16:creationId xmlns:a16="http://schemas.microsoft.com/office/drawing/2014/main" id="{FDFE98EF-BAE0-464D-B3F8-58B3EA83B260}"/>
              </a:ext>
            </a:extLst>
          </p:cNvPr>
          <p:cNvPicPr>
            <a:picLocks noGrp="1" noChangeAspect="1"/>
          </p:cNvPicPr>
          <p:nvPr>
            <p:ph idx="1"/>
          </p:nvPr>
        </p:nvPicPr>
        <p:blipFill>
          <a:blip r:embed="rId3"/>
          <a:stretch>
            <a:fillRect/>
          </a:stretch>
        </p:blipFill>
        <p:spPr>
          <a:xfrm>
            <a:off x="1404414" y="2178748"/>
            <a:ext cx="4240668" cy="2193747"/>
          </a:xfrm>
        </p:spPr>
      </p:pic>
      <p:pic>
        <p:nvPicPr>
          <p:cNvPr id="7" name="Picture 6">
            <a:extLst>
              <a:ext uri="{FF2B5EF4-FFF2-40B4-BE49-F238E27FC236}">
                <a16:creationId xmlns:a16="http://schemas.microsoft.com/office/drawing/2014/main" id="{D266820C-C543-E942-92E2-2CE0BF6B3C3C}"/>
              </a:ext>
            </a:extLst>
          </p:cNvPr>
          <p:cNvPicPr>
            <a:picLocks noChangeAspect="1"/>
          </p:cNvPicPr>
          <p:nvPr/>
        </p:nvPicPr>
        <p:blipFill>
          <a:blip r:embed="rId4"/>
          <a:stretch>
            <a:fillRect/>
          </a:stretch>
        </p:blipFill>
        <p:spPr>
          <a:xfrm>
            <a:off x="1404414" y="4557765"/>
            <a:ext cx="4240668" cy="2083777"/>
          </a:xfrm>
          <a:prstGeom prst="rect">
            <a:avLst/>
          </a:prstGeom>
        </p:spPr>
      </p:pic>
      <p:pic>
        <p:nvPicPr>
          <p:cNvPr id="9" name="Picture 8">
            <a:extLst>
              <a:ext uri="{FF2B5EF4-FFF2-40B4-BE49-F238E27FC236}">
                <a16:creationId xmlns:a16="http://schemas.microsoft.com/office/drawing/2014/main" id="{72F93991-04FD-294B-A04A-2511596B24B7}"/>
              </a:ext>
            </a:extLst>
          </p:cNvPr>
          <p:cNvPicPr>
            <a:picLocks noChangeAspect="1"/>
          </p:cNvPicPr>
          <p:nvPr/>
        </p:nvPicPr>
        <p:blipFill>
          <a:blip r:embed="rId5"/>
          <a:stretch>
            <a:fillRect/>
          </a:stretch>
        </p:blipFill>
        <p:spPr>
          <a:xfrm>
            <a:off x="6199934" y="2178748"/>
            <a:ext cx="4094248" cy="4550220"/>
          </a:xfrm>
          <a:prstGeom prst="rect">
            <a:avLst/>
          </a:prstGeom>
        </p:spPr>
      </p:pic>
    </p:spTree>
    <p:extLst>
      <p:ext uri="{BB962C8B-B14F-4D97-AF65-F5344CB8AC3E}">
        <p14:creationId xmlns:p14="http://schemas.microsoft.com/office/powerpoint/2010/main" val="33647205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BE024-8608-A340-83D6-1D892179256A}"/>
              </a:ext>
            </a:extLst>
          </p:cNvPr>
          <p:cNvSpPr>
            <a:spLocks noGrp="1"/>
          </p:cNvSpPr>
          <p:nvPr>
            <p:ph type="title"/>
          </p:nvPr>
        </p:nvSpPr>
        <p:spPr/>
        <p:txBody>
          <a:bodyPr>
            <a:normAutofit/>
          </a:bodyPr>
          <a:lstStyle/>
          <a:p>
            <a:r>
              <a:rPr lang="en-US" sz="5400"/>
              <a:t>Questions</a:t>
            </a:r>
          </a:p>
        </p:txBody>
      </p:sp>
      <p:sp>
        <p:nvSpPr>
          <p:cNvPr id="4" name="Content Placeholder 3">
            <a:extLst>
              <a:ext uri="{FF2B5EF4-FFF2-40B4-BE49-F238E27FC236}">
                <a16:creationId xmlns:a16="http://schemas.microsoft.com/office/drawing/2014/main" id="{887CE2A8-078F-0F70-A52D-086B0F0ACCF7}"/>
              </a:ext>
            </a:extLst>
          </p:cNvPr>
          <p:cNvSpPr>
            <a:spLocks noGrp="1"/>
          </p:cNvSpPr>
          <p:nvPr>
            <p:ph idx="1"/>
          </p:nvPr>
        </p:nvSpPr>
        <p:spPr>
          <a:xfrm>
            <a:off x="680321" y="2336873"/>
            <a:ext cx="10649030" cy="3757466"/>
          </a:xfrm>
        </p:spPr>
        <p:txBody>
          <a:bodyPr vert="horz" lIns="91440" tIns="45720" rIns="91440" bIns="45720" rtlCol="0" anchor="t">
            <a:normAutofit lnSpcReduction="10000"/>
          </a:bodyPr>
          <a:lstStyle/>
          <a:p>
            <a:r>
              <a:rPr lang="en-US" sz="4000" dirty="0"/>
              <a:t>Please email your 2025-2026 school counselor with any questions.</a:t>
            </a:r>
          </a:p>
          <a:p>
            <a:pPr lvl="1">
              <a:buFont typeface="Courier New" panose="020B0604020202020204" pitchFamily="34" charset="0"/>
              <a:buChar char="o"/>
            </a:pPr>
            <a:r>
              <a:rPr lang="en-US" sz="3600" dirty="0"/>
              <a:t>9th grade: </a:t>
            </a:r>
            <a:r>
              <a:rPr lang="en-US" sz="3600" dirty="0">
                <a:hlinkClick r:id="rId2"/>
              </a:rPr>
              <a:t>kleonard@pasco.k12.fl.us</a:t>
            </a:r>
            <a:r>
              <a:rPr lang="en-US" sz="3600" dirty="0"/>
              <a:t> </a:t>
            </a:r>
          </a:p>
          <a:p>
            <a:pPr lvl="1">
              <a:buFont typeface="Courier New" panose="020B0604020202020204" pitchFamily="34" charset="0"/>
              <a:buChar char="o"/>
            </a:pPr>
            <a:r>
              <a:rPr lang="en-US" sz="3600" dirty="0"/>
              <a:t>10th grade: </a:t>
            </a:r>
            <a:r>
              <a:rPr lang="en-US" sz="3600" dirty="0">
                <a:hlinkClick r:id="rId3"/>
              </a:rPr>
              <a:t>mhagiemc@pasco.k12.fl.us</a:t>
            </a:r>
            <a:endParaRPr lang="en-US" sz="3600" dirty="0"/>
          </a:p>
          <a:p>
            <a:pPr lvl="1">
              <a:buFont typeface="Courier New" panose="020B0604020202020204" pitchFamily="34" charset="0"/>
              <a:buChar char="o"/>
            </a:pPr>
            <a:r>
              <a:rPr lang="en-US" sz="3600" dirty="0"/>
              <a:t>11th grade: </a:t>
            </a:r>
            <a:r>
              <a:rPr lang="en-US" sz="3600" dirty="0">
                <a:hlinkClick r:id="rId4"/>
              </a:rPr>
              <a:t>mward@pasco.k12.fl.us</a:t>
            </a:r>
            <a:endParaRPr lang="en-US" sz="3600" dirty="0"/>
          </a:p>
          <a:p>
            <a:pPr lvl="1">
              <a:buFont typeface="Courier New" panose="020B0604020202020204" pitchFamily="34" charset="0"/>
              <a:buChar char="o"/>
            </a:pPr>
            <a:r>
              <a:rPr lang="en-US" sz="3600" dirty="0"/>
              <a:t>12th grade: </a:t>
            </a:r>
            <a:r>
              <a:rPr lang="en-US" sz="3600" dirty="0">
                <a:hlinkClick r:id="rId5"/>
              </a:rPr>
              <a:t>ccaminer@pasco.k12.fl.us</a:t>
            </a:r>
            <a:endParaRPr lang="en-US" sz="3600" dirty="0"/>
          </a:p>
          <a:p>
            <a:pPr lvl="1">
              <a:buFont typeface="Courier New" panose="020B0604020202020204" pitchFamily="34" charset="0"/>
              <a:buChar char="o"/>
            </a:pPr>
            <a:r>
              <a:rPr lang="en-US" sz="3600" dirty="0"/>
              <a:t>PHSC Advisor: </a:t>
            </a:r>
            <a:r>
              <a:rPr lang="en-US" sz="3600" dirty="0">
                <a:ea typeface="+mn-lt"/>
                <a:cs typeface="+mn-lt"/>
              </a:rPr>
              <a:t>Scott Bruce </a:t>
            </a:r>
            <a:r>
              <a:rPr lang="en-US" sz="3600" dirty="0">
                <a:ea typeface="+mn-lt"/>
                <a:cs typeface="+mn-lt"/>
                <a:hlinkClick r:id="rId6"/>
              </a:rPr>
              <a:t>bruces@phsc.edu</a:t>
            </a:r>
            <a:endParaRPr lang="en-US" sz="3600" dirty="0"/>
          </a:p>
          <a:p>
            <a:pPr lvl="1">
              <a:buFont typeface="Courier New" panose="020B0604020202020204" pitchFamily="34" charset="0"/>
              <a:buChar char="o"/>
            </a:pPr>
            <a:endParaRPr lang="en-US" sz="3600"/>
          </a:p>
          <a:p>
            <a:pPr lvl="1">
              <a:buFont typeface="Courier New" panose="020B0604020202020204" pitchFamily="34" charset="0"/>
              <a:buChar char="o"/>
            </a:pPr>
            <a:endParaRPr lang="en-US"/>
          </a:p>
        </p:txBody>
      </p:sp>
    </p:spTree>
    <p:extLst>
      <p:ext uri="{BB962C8B-B14F-4D97-AF65-F5344CB8AC3E}">
        <p14:creationId xmlns:p14="http://schemas.microsoft.com/office/powerpoint/2010/main" val="1152187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image_title_2.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0" y="2438400"/>
            <a:ext cx="91440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4"/>
          <p:cNvSpPr>
            <a:spLocks noGrp="1"/>
          </p:cNvSpPr>
          <p:nvPr>
            <p:ph type="title"/>
          </p:nvPr>
        </p:nvSpPr>
        <p:spPr/>
        <p:txBody>
          <a:bodyPr anchor="ctr"/>
          <a:lstStyle/>
          <a:p>
            <a:pPr>
              <a:defRPr/>
            </a:pPr>
            <a:r>
              <a:rPr sz="3600">
                <a:solidFill>
                  <a:schemeClr val="bg1"/>
                </a:solidFill>
                <a:ea typeface="ＭＳ Ｐゴシック" pitchFamily="34" charset="-128"/>
              </a:rPr>
              <a:t>What Are Advanced Placement</a:t>
            </a:r>
            <a:r>
              <a:rPr lang="en-US" sz="3600" baseline="30000">
                <a:solidFill>
                  <a:schemeClr val="bg1"/>
                </a:solidFill>
              </a:rPr>
              <a:t>®</a:t>
            </a:r>
            <a:r>
              <a:rPr lang="en-US" sz="3600">
                <a:solidFill>
                  <a:schemeClr val="bg1"/>
                </a:solidFill>
              </a:rPr>
              <a:t> </a:t>
            </a:r>
            <a:r>
              <a:rPr sz="3600">
                <a:solidFill>
                  <a:schemeClr val="bg1"/>
                </a:solidFill>
                <a:ea typeface="ＭＳ Ｐゴシック" pitchFamily="34" charset="-128"/>
              </a:rPr>
              <a:t>Courses?</a:t>
            </a:r>
            <a:endParaRPr sz="2400" b="0">
              <a:ea typeface="ＭＳ Ｐゴシック" pitchFamily="34" charset="-128"/>
            </a:endParaRPr>
          </a:p>
        </p:txBody>
      </p:sp>
      <p:pic>
        <p:nvPicPr>
          <p:cNvPr id="4" name="Picture 3">
            <a:extLst>
              <a:ext uri="{FF2B5EF4-FFF2-40B4-BE49-F238E27FC236}">
                <a16:creationId xmlns:a16="http://schemas.microsoft.com/office/drawing/2014/main" id="{CA2A34EE-4641-3F44-8D4C-FA79E2D113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0541" y="6030558"/>
            <a:ext cx="1290918" cy="74048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8"/>
          <p:cNvSpPr>
            <a:spLocks noGrp="1"/>
          </p:cNvSpPr>
          <p:nvPr>
            <p:ph sz="quarter" idx="11"/>
          </p:nvPr>
        </p:nvSpPr>
        <p:spPr bwMode="auto">
          <a:xfrm>
            <a:off x="2590800" y="1447800"/>
            <a:ext cx="7086600" cy="4114800"/>
          </a:xfrm>
          <a:prstGeom prst="rect">
            <a:avLst/>
          </a:prstGeom>
          <a:ln>
            <a:miter lim="800000"/>
            <a:headEnd/>
            <a:tailEnd/>
          </a:ln>
        </p:spPr>
        <p:txBody>
          <a:bodyPr vert="horz" wrap="square" lIns="91440" tIns="45720" rIns="91440" bIns="45720" numCol="1" rtlCol="0" anchor="t" anchorCtr="0" compatLnSpc="1">
            <a:prstTxWarp prst="textNoShape">
              <a:avLst/>
            </a:prstTxWarp>
            <a:normAutofit lnSpcReduction="10000"/>
          </a:bodyPr>
          <a:lstStyle/>
          <a:p>
            <a:pPr marL="285750" indent="-285750">
              <a:spcAft>
                <a:spcPts val="1800"/>
              </a:spcAft>
              <a:buClr>
                <a:srgbClr val="6FB867"/>
              </a:buClr>
              <a:defRPr/>
            </a:pPr>
            <a:r>
              <a:rPr lang="en-US">
                <a:solidFill>
                  <a:schemeClr val="bg1"/>
                </a:solidFill>
                <a:ea typeface="ＭＳ Ｐゴシック" pitchFamily="34" charset="-128"/>
              </a:rPr>
              <a:t>AP® courses are college-level courses offered in high school</a:t>
            </a:r>
          </a:p>
          <a:p>
            <a:pPr marL="285750" indent="-285750">
              <a:spcAft>
                <a:spcPts val="1800"/>
              </a:spcAft>
              <a:buClr>
                <a:srgbClr val="6FB867"/>
              </a:buClr>
              <a:defRPr/>
            </a:pPr>
            <a:r>
              <a:rPr>
                <a:solidFill>
                  <a:schemeClr val="bg1"/>
                </a:solidFill>
                <a:ea typeface="ＭＳ Ｐゴシック" pitchFamily="34" charset="-128"/>
              </a:rPr>
              <a:t>Courses reflect what is taught in top introductory college courses</a:t>
            </a:r>
          </a:p>
          <a:p>
            <a:pPr marL="285750" indent="-285750">
              <a:spcAft>
                <a:spcPts val="1800"/>
              </a:spcAft>
              <a:buClr>
                <a:srgbClr val="6FB867"/>
              </a:buClr>
              <a:defRPr/>
            </a:pPr>
            <a:r>
              <a:rPr>
                <a:solidFill>
                  <a:schemeClr val="bg1"/>
                </a:solidFill>
                <a:ea typeface="ＭＳ Ｐゴシック" pitchFamily="34" charset="-128"/>
              </a:rPr>
              <a:t>Students take </a:t>
            </a:r>
            <a:r>
              <a:rPr b="1">
                <a:solidFill>
                  <a:schemeClr val="bg1"/>
                </a:solidFill>
                <a:ea typeface="ＭＳ Ｐゴシック" pitchFamily="34" charset="-128"/>
              </a:rPr>
              <a:t>AP Exams</a:t>
            </a:r>
            <a:r>
              <a:rPr>
                <a:solidFill>
                  <a:schemeClr val="bg1"/>
                </a:solidFill>
                <a:ea typeface="ＭＳ Ｐゴシック" pitchFamily="34" charset="-128"/>
              </a:rPr>
              <a:t> at the end of the course, measuring their mastery of college-level work</a:t>
            </a:r>
          </a:p>
          <a:p>
            <a:pPr marL="285750" indent="-285750">
              <a:spcAft>
                <a:spcPts val="1800"/>
              </a:spcAft>
              <a:buClr>
                <a:srgbClr val="6FB867"/>
              </a:buClr>
              <a:defRPr/>
            </a:pPr>
            <a:r>
              <a:rPr>
                <a:solidFill>
                  <a:schemeClr val="bg1"/>
                </a:solidFill>
                <a:ea typeface="ＭＳ Ｐゴシック"/>
              </a:rPr>
              <a:t>A score of 3 or higher on an AP Exam can typically earn students college credit and/or placement into advanced courses in college</a:t>
            </a:r>
            <a:r>
              <a:rPr lang="en-US">
                <a:solidFill>
                  <a:schemeClr val="bg1"/>
                </a:solidFill>
                <a:ea typeface="ＭＳ Ｐゴシック"/>
              </a:rPr>
              <a:t> </a:t>
            </a:r>
          </a:p>
          <a:p>
            <a:pPr marL="285750" indent="-285750">
              <a:spcAft>
                <a:spcPts val="1800"/>
              </a:spcAft>
              <a:buClr>
                <a:srgbClr val="6FB867"/>
              </a:buClr>
              <a:defRPr/>
            </a:pPr>
            <a:r>
              <a:rPr lang="en-US">
                <a:solidFill>
                  <a:schemeClr val="bg1"/>
                </a:solidFill>
                <a:ea typeface="ＭＳ Ｐゴシック"/>
              </a:rPr>
              <a:t>Open enrollment</a:t>
            </a:r>
            <a:endParaRPr>
              <a:solidFill>
                <a:schemeClr val="bg1"/>
              </a:solidFill>
              <a:ea typeface="ＭＳ Ｐゴシック" pitchFamily="34" charset="-128"/>
            </a:endParaRPr>
          </a:p>
        </p:txBody>
      </p:sp>
      <p:sp>
        <p:nvSpPr>
          <p:cNvPr id="14338" name="Title 7"/>
          <p:cNvSpPr>
            <a:spLocks noGrp="1"/>
          </p:cNvSpPr>
          <p:nvPr>
            <p:ph type="title"/>
          </p:nvPr>
        </p:nvSpPr>
        <p:spPr>
          <a:xfrm>
            <a:off x="1524000" y="457200"/>
            <a:ext cx="9220200" cy="685800"/>
          </a:xfrm>
        </p:spPr>
        <p:txBody>
          <a:bodyPr/>
          <a:lstStyle/>
          <a:p>
            <a:pPr>
              <a:defRPr/>
            </a:pPr>
            <a:r>
              <a:rPr>
                <a:ea typeface="ＭＳ Ｐゴシック" pitchFamily="34" charset="-128"/>
              </a:rPr>
              <a:t>Advanced Placement</a:t>
            </a:r>
            <a:r>
              <a:rPr lang="en-US" b="0" baseline="30000">
                <a:ea typeface="ＭＳ Ｐゴシック" pitchFamily="34" charset="-128"/>
              </a:rPr>
              <a:t> ®</a:t>
            </a:r>
            <a:r>
              <a:rPr lang="en-US">
                <a:ea typeface="ＭＳ Ｐゴシック" pitchFamily="34" charset="-128"/>
              </a:rPr>
              <a:t>: </a:t>
            </a:r>
            <a:r>
              <a:rPr>
                <a:ea typeface="ＭＳ Ｐゴシック" pitchFamily="34" charset="-128"/>
              </a:rPr>
              <a:t>The Basics</a:t>
            </a:r>
          </a:p>
        </p:txBody>
      </p:sp>
      <p:sp>
        <p:nvSpPr>
          <p:cNvPr id="14339" name="TextBox 4"/>
          <p:cNvSpPr txBox="1">
            <a:spLocks noChangeArrowheads="1"/>
          </p:cNvSpPr>
          <p:nvPr/>
        </p:nvSpPr>
        <p:spPr bwMode="auto">
          <a:xfrm>
            <a:off x="3879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pic>
        <p:nvPicPr>
          <p:cNvPr id="5" name="Picture 4">
            <a:extLst>
              <a:ext uri="{FF2B5EF4-FFF2-40B4-BE49-F238E27FC236}">
                <a16:creationId xmlns:a16="http://schemas.microsoft.com/office/drawing/2014/main" id="{E5D75EDE-11B4-024E-88C5-6CFE3F2A3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0541" y="6030558"/>
            <a:ext cx="1290918" cy="74048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6EA3A2E-F3FC-4C87-9A40-930182C34611}"/>
              </a:ext>
            </a:extLst>
          </p:cNvPr>
          <p:cNvGraphicFramePr>
            <a:graphicFrameLocks noGrp="1"/>
          </p:cNvGraphicFramePr>
          <p:nvPr>
            <p:ph sz="quarter" idx="11"/>
            <p:extLst>
              <p:ext uri="{D42A27DB-BD31-4B8C-83A1-F6EECF244321}">
                <p14:modId xmlns:p14="http://schemas.microsoft.com/office/powerpoint/2010/main" val="352456137"/>
              </p:ext>
            </p:extLst>
          </p:nvPr>
        </p:nvGraphicFramePr>
        <p:xfrm>
          <a:off x="402771" y="1371600"/>
          <a:ext cx="11430001" cy="4099770"/>
        </p:xfrm>
        <a:graphic>
          <a:graphicData uri="http://schemas.openxmlformats.org/drawingml/2006/table">
            <a:tbl>
              <a:tblPr firstRow="1" bandRow="1">
                <a:tableStyleId>{F5AB1C69-6EDB-4FF4-983F-18BD219EF322}</a:tableStyleId>
              </a:tblPr>
              <a:tblGrid>
                <a:gridCol w="1912681">
                  <a:extLst>
                    <a:ext uri="{9D8B030D-6E8A-4147-A177-3AD203B41FA5}">
                      <a16:colId xmlns:a16="http://schemas.microsoft.com/office/drawing/2014/main" val="1105099476"/>
                    </a:ext>
                  </a:extLst>
                </a:gridCol>
                <a:gridCol w="2183355">
                  <a:extLst>
                    <a:ext uri="{9D8B030D-6E8A-4147-A177-3AD203B41FA5}">
                      <a16:colId xmlns:a16="http://schemas.microsoft.com/office/drawing/2014/main" val="3204848284"/>
                    </a:ext>
                  </a:extLst>
                </a:gridCol>
                <a:gridCol w="2273576">
                  <a:extLst>
                    <a:ext uri="{9D8B030D-6E8A-4147-A177-3AD203B41FA5}">
                      <a16:colId xmlns:a16="http://schemas.microsoft.com/office/drawing/2014/main" val="2520876697"/>
                    </a:ext>
                  </a:extLst>
                </a:gridCol>
                <a:gridCol w="2367745">
                  <a:extLst>
                    <a:ext uri="{9D8B030D-6E8A-4147-A177-3AD203B41FA5}">
                      <a16:colId xmlns:a16="http://schemas.microsoft.com/office/drawing/2014/main" val="2784425022"/>
                    </a:ext>
                  </a:extLst>
                </a:gridCol>
                <a:gridCol w="2692644">
                  <a:extLst>
                    <a:ext uri="{9D8B030D-6E8A-4147-A177-3AD203B41FA5}">
                      <a16:colId xmlns:a16="http://schemas.microsoft.com/office/drawing/2014/main" val="1518214279"/>
                    </a:ext>
                  </a:extLst>
                </a:gridCol>
              </a:tblGrid>
              <a:tr h="497975">
                <a:tc>
                  <a:txBody>
                    <a:bodyPr/>
                    <a:lstStyle/>
                    <a:p>
                      <a:r>
                        <a:rPr lang="en-US" b="0">
                          <a:solidFill>
                            <a:schemeClr val="bg1"/>
                          </a:solidFill>
                        </a:rPr>
                        <a:t>Math</a:t>
                      </a:r>
                    </a:p>
                  </a:txBody>
                  <a:tcPr/>
                </a:tc>
                <a:tc>
                  <a:txBody>
                    <a:bodyPr/>
                    <a:lstStyle/>
                    <a:p>
                      <a:r>
                        <a:rPr lang="en-US" b="1">
                          <a:solidFill>
                            <a:schemeClr val="bg1"/>
                          </a:solidFill>
                        </a:rPr>
                        <a:t>Science</a:t>
                      </a:r>
                    </a:p>
                  </a:txBody>
                  <a:tcPr/>
                </a:tc>
                <a:tc>
                  <a:txBody>
                    <a:bodyPr/>
                    <a:lstStyle/>
                    <a:p>
                      <a:r>
                        <a:rPr lang="en-US" b="1">
                          <a:solidFill>
                            <a:schemeClr val="bg1"/>
                          </a:solidFill>
                        </a:rPr>
                        <a:t>English</a:t>
                      </a:r>
                    </a:p>
                  </a:txBody>
                  <a:tcPr/>
                </a:tc>
                <a:tc>
                  <a:txBody>
                    <a:bodyPr/>
                    <a:lstStyle/>
                    <a:p>
                      <a:r>
                        <a:rPr lang="en-US" b="1">
                          <a:solidFill>
                            <a:schemeClr val="bg1"/>
                          </a:solidFill>
                        </a:rPr>
                        <a:t>Social Studies</a:t>
                      </a:r>
                    </a:p>
                  </a:txBody>
                  <a:tcPr/>
                </a:tc>
                <a:tc>
                  <a:txBody>
                    <a:bodyPr/>
                    <a:lstStyle/>
                    <a:p>
                      <a:r>
                        <a:rPr lang="en-US" b="1">
                          <a:solidFill>
                            <a:schemeClr val="bg1"/>
                          </a:solidFill>
                        </a:rPr>
                        <a:t>Electives</a:t>
                      </a:r>
                    </a:p>
                  </a:txBody>
                  <a:tcPr/>
                </a:tc>
                <a:extLst>
                  <a:ext uri="{0D108BD9-81ED-4DB2-BD59-A6C34878D82A}">
                    <a16:rowId xmlns:a16="http://schemas.microsoft.com/office/drawing/2014/main" val="2857022106"/>
                  </a:ext>
                </a:extLst>
              </a:tr>
              <a:tr h="3601795">
                <a:tc>
                  <a:txBody>
                    <a:bodyPr/>
                    <a:lstStyle/>
                    <a:p>
                      <a:pPr marL="285750" indent="-285750">
                        <a:buFont typeface="Arial" panose="020B0604020202020204" pitchFamily="34" charset="0"/>
                        <a:buChar char="•"/>
                      </a:pPr>
                      <a:r>
                        <a:rPr lang="en-US" sz="1700"/>
                        <a:t>Pre-Calculus</a:t>
                      </a:r>
                    </a:p>
                    <a:p>
                      <a:pPr marL="285750" lvl="0" indent="-285750">
                        <a:buFont typeface="Arial" panose="020B0604020202020204" pitchFamily="34" charset="0"/>
                        <a:buChar char="•"/>
                      </a:pPr>
                      <a:r>
                        <a:rPr lang="en-US" sz="1700"/>
                        <a:t>Calculus AB</a:t>
                      </a:r>
                    </a:p>
                    <a:p>
                      <a:pPr marL="285750" lvl="0" indent="-285750">
                        <a:buFont typeface="Arial" panose="020B0604020202020204" pitchFamily="34" charset="0"/>
                        <a:buChar char="•"/>
                      </a:pPr>
                      <a:r>
                        <a:rPr lang="en-US" sz="1700"/>
                        <a:t>Calculus BC</a:t>
                      </a:r>
                    </a:p>
                    <a:p>
                      <a:pPr marL="285750" indent="-285750">
                        <a:buFont typeface="Arial" panose="020B0604020202020204" pitchFamily="34" charset="0"/>
                        <a:buChar char="•"/>
                      </a:pPr>
                      <a:r>
                        <a:rPr lang="en-US" sz="1700"/>
                        <a:t>Statistics</a:t>
                      </a:r>
                    </a:p>
                    <a:p>
                      <a:endParaRPr lang="en-US" sz="1700" b="0"/>
                    </a:p>
                  </a:txBody>
                  <a:tcPr/>
                </a:tc>
                <a:tc>
                  <a:txBody>
                    <a:bodyPr/>
                    <a:lstStyle/>
                    <a:p>
                      <a:pPr marL="285750" indent="-285750">
                        <a:buFont typeface="Arial" panose="020B0604020202020204" pitchFamily="34" charset="0"/>
                        <a:buChar char="•"/>
                      </a:pPr>
                      <a:r>
                        <a:rPr lang="en-US" sz="1700"/>
                        <a:t>Biology</a:t>
                      </a:r>
                    </a:p>
                    <a:p>
                      <a:pPr marL="285750" indent="-285750">
                        <a:buFont typeface="Arial" panose="020B0604020202020204" pitchFamily="34" charset="0"/>
                        <a:buChar char="•"/>
                      </a:pPr>
                      <a:r>
                        <a:rPr lang="en-US" sz="1600"/>
                        <a:t>Environmental</a:t>
                      </a:r>
                    </a:p>
                    <a:p>
                      <a:pPr marL="285750" indent="-285750">
                        <a:buFont typeface="Arial" panose="020B0604020202020204" pitchFamily="34" charset="0"/>
                        <a:buChar char="•"/>
                      </a:pPr>
                      <a:r>
                        <a:rPr lang="en-US" sz="1700"/>
                        <a:t>Chemistry</a:t>
                      </a:r>
                    </a:p>
                    <a:p>
                      <a:pPr marL="285750" indent="-285750">
                        <a:buFont typeface="Arial" panose="020B0604020202020204" pitchFamily="34" charset="0"/>
                        <a:buChar char="•"/>
                      </a:pPr>
                      <a:r>
                        <a:rPr lang="en-US" sz="1700"/>
                        <a:t>Physics</a:t>
                      </a:r>
                    </a:p>
                  </a:txBody>
                  <a:tcPr/>
                </a:tc>
                <a:tc>
                  <a:txBody>
                    <a:bodyPr/>
                    <a:lstStyle/>
                    <a:p>
                      <a:pPr marL="285750" indent="-285750">
                        <a:buFont typeface="Arial" panose="020B0604020202020204" pitchFamily="34" charset="0"/>
                        <a:buChar char="•"/>
                      </a:pPr>
                      <a:r>
                        <a:rPr lang="en-US" sz="1700"/>
                        <a:t>Language Composition</a:t>
                      </a:r>
                    </a:p>
                    <a:p>
                      <a:pPr marL="285750" indent="-285750">
                        <a:buFont typeface="Arial" panose="020B0604020202020204" pitchFamily="34" charset="0"/>
                        <a:buChar char="•"/>
                      </a:pPr>
                      <a:r>
                        <a:rPr lang="en-US" sz="1700"/>
                        <a:t>Literature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0" u="none" strike="noStrike" noProof="0"/>
                        <a:t>Human Geography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0" u="none" strike="noStrike" noProof="0"/>
                        <a:t>World History</a:t>
                      </a:r>
                    </a:p>
                    <a:p>
                      <a:pPr marL="285750" lvl="0" indent="-285750">
                        <a:buFont typeface="Arial" panose="020B0604020202020204" pitchFamily="34" charset="0"/>
                        <a:buChar char="•"/>
                      </a:pPr>
                      <a:r>
                        <a:rPr lang="en-US" sz="1700" b="0" u="none" strike="noStrike" noProof="0"/>
                        <a:t>United States History</a:t>
                      </a:r>
                    </a:p>
                    <a:p>
                      <a:pPr marL="285750" lvl="0" indent="-285750">
                        <a:buFont typeface="Arial" panose="020B0604020202020204" pitchFamily="34" charset="0"/>
                        <a:buChar char="•"/>
                      </a:pPr>
                      <a:r>
                        <a:rPr lang="en-US" sz="1700" b="0" u="none" strike="noStrike" noProof="0"/>
                        <a:t>U.S. Government and Politics</a:t>
                      </a:r>
                    </a:p>
                    <a:p>
                      <a:pPr marL="285750" lvl="0" indent="-285750">
                        <a:buFont typeface="Arial" panose="020B0604020202020204" pitchFamily="34" charset="0"/>
                        <a:buChar char="•"/>
                      </a:pPr>
                      <a:r>
                        <a:rPr lang="en-US" sz="1700" b="0" u="none" strike="noStrike" noProof="0"/>
                        <a:t>Macroeconomics</a:t>
                      </a:r>
                    </a:p>
                    <a:p>
                      <a:pPr marL="285750" lvl="0" indent="-285750">
                        <a:buFont typeface="Arial" panose="020B0604020202020204" pitchFamily="34" charset="0"/>
                        <a:buChar char="•"/>
                      </a:pPr>
                      <a:r>
                        <a:rPr lang="en-US" sz="1700" b="0" u="none" strike="noStrike" noProof="0"/>
                        <a:t>Psychology</a:t>
                      </a:r>
                    </a:p>
                    <a:p>
                      <a:pPr marL="285750" lvl="0" indent="-285750">
                        <a:buFont typeface="Arial" panose="020B0604020202020204" pitchFamily="34" charset="0"/>
                        <a:buChar char="•"/>
                      </a:pPr>
                      <a:r>
                        <a:rPr lang="en-US" sz="1700" b="0" u="none" strike="noStrike" noProof="0"/>
                        <a:t>Comparative Government</a:t>
                      </a:r>
                    </a:p>
                  </a:txBody>
                  <a:tcPr/>
                </a:tc>
                <a:tc>
                  <a:txBody>
                    <a:bodyPr/>
                    <a:lstStyle/>
                    <a:p>
                      <a:pPr marL="285750" indent="-285750">
                        <a:buFont typeface="Arial" panose="020B0604020202020204" pitchFamily="34" charset="0"/>
                        <a:buChar char="•"/>
                      </a:pPr>
                      <a:r>
                        <a:rPr lang="en-US" sz="1700"/>
                        <a:t>Capstone Research</a:t>
                      </a:r>
                    </a:p>
                    <a:p>
                      <a:pPr marL="285750" indent="-285750">
                        <a:buFont typeface="Arial" panose="020B0604020202020204" pitchFamily="34" charset="0"/>
                        <a:buChar char="•"/>
                      </a:pPr>
                      <a:r>
                        <a:rPr lang="en-US" sz="1700"/>
                        <a:t>Capstone Seminar</a:t>
                      </a:r>
                    </a:p>
                    <a:p>
                      <a:pPr marL="285750" indent="-285750">
                        <a:buFont typeface="Arial" panose="020B0604020202020204" pitchFamily="34" charset="0"/>
                        <a:buChar char="•"/>
                      </a:pPr>
                      <a:r>
                        <a:rPr lang="en-US" sz="1700"/>
                        <a:t>Computer Science Principles</a:t>
                      </a:r>
                    </a:p>
                    <a:p>
                      <a:pPr marL="285750" indent="-285750">
                        <a:buFont typeface="Arial" panose="020B0604020202020204" pitchFamily="34" charset="0"/>
                        <a:buChar char="•"/>
                      </a:pPr>
                      <a:r>
                        <a:rPr lang="en-US" sz="1700"/>
                        <a:t>Computer Science A</a:t>
                      </a:r>
                    </a:p>
                    <a:p>
                      <a:pPr marL="285750" indent="-285750">
                        <a:buFont typeface="Arial" panose="020B0604020202020204" pitchFamily="34" charset="0"/>
                        <a:buChar char="•"/>
                      </a:pPr>
                      <a:r>
                        <a:rPr lang="en-US" sz="1700"/>
                        <a:t>Art/Drawing Portfolio</a:t>
                      </a:r>
                    </a:p>
                    <a:p>
                      <a:pPr marL="285750" indent="-285750">
                        <a:buFont typeface="Arial" panose="020B0604020202020204" pitchFamily="34" charset="0"/>
                        <a:buChar char="•"/>
                      </a:pPr>
                      <a:r>
                        <a:rPr lang="en-US" sz="1700"/>
                        <a:t>2-D Art/Drawing Design</a:t>
                      </a:r>
                    </a:p>
                    <a:p>
                      <a:pPr marL="285750" indent="-285750">
                        <a:buFont typeface="Arial" panose="020B0604020202020204" pitchFamily="34" charset="0"/>
                        <a:buChar char="•"/>
                      </a:pPr>
                      <a:r>
                        <a:rPr lang="en-US" sz="1700"/>
                        <a:t>AP Spanish</a:t>
                      </a:r>
                    </a:p>
                  </a:txBody>
                  <a:tcPr/>
                </a:tc>
                <a:extLst>
                  <a:ext uri="{0D108BD9-81ED-4DB2-BD59-A6C34878D82A}">
                    <a16:rowId xmlns:a16="http://schemas.microsoft.com/office/drawing/2014/main" val="3972021179"/>
                  </a:ext>
                </a:extLst>
              </a:tr>
            </a:tbl>
          </a:graphicData>
        </a:graphic>
      </p:graphicFrame>
      <p:sp>
        <p:nvSpPr>
          <p:cNvPr id="3" name="Title 2">
            <a:extLst>
              <a:ext uri="{FF2B5EF4-FFF2-40B4-BE49-F238E27FC236}">
                <a16:creationId xmlns:a16="http://schemas.microsoft.com/office/drawing/2014/main" id="{6B434BAB-66BC-47E7-9B4C-7024D4D02948}"/>
              </a:ext>
            </a:extLst>
          </p:cNvPr>
          <p:cNvSpPr>
            <a:spLocks noGrp="1"/>
          </p:cNvSpPr>
          <p:nvPr>
            <p:ph type="title"/>
          </p:nvPr>
        </p:nvSpPr>
        <p:spPr/>
        <p:txBody>
          <a:bodyPr/>
          <a:lstStyle/>
          <a:p>
            <a:r>
              <a:rPr lang="en-US">
                <a:ea typeface="+mj-lt"/>
                <a:cs typeface="+mj-lt"/>
              </a:rPr>
              <a:t>2025 - 2026 Cypress Creek High School’s AP® Courses</a:t>
            </a:r>
            <a:endParaRPr lang="en-US" b="0">
              <a:ea typeface="+mj-lt"/>
              <a:cs typeface="+mj-lt"/>
            </a:endParaRPr>
          </a:p>
        </p:txBody>
      </p:sp>
      <p:sp>
        <p:nvSpPr>
          <p:cNvPr id="2" name="Rectangle 1">
            <a:extLst>
              <a:ext uri="{FF2B5EF4-FFF2-40B4-BE49-F238E27FC236}">
                <a16:creationId xmlns:a16="http://schemas.microsoft.com/office/drawing/2014/main" id="{FE1D4C4A-146E-EC4C-9644-208B96FE2263}"/>
              </a:ext>
            </a:extLst>
          </p:cNvPr>
          <p:cNvSpPr/>
          <p:nvPr/>
        </p:nvSpPr>
        <p:spPr>
          <a:xfrm>
            <a:off x="1759927" y="5102038"/>
            <a:ext cx="8933410" cy="369332"/>
          </a:xfrm>
          <a:prstGeom prst="rect">
            <a:avLst/>
          </a:prstGeom>
        </p:spPr>
        <p:txBody>
          <a:bodyPr wrap="square">
            <a:spAutoFit/>
          </a:bodyPr>
          <a:lstStyle/>
          <a:p>
            <a:pPr>
              <a:spcAft>
                <a:spcPts val="1200"/>
              </a:spcAft>
              <a:buClr>
                <a:srgbClr val="6FB867"/>
              </a:buClr>
              <a:defRPr/>
            </a:pPr>
            <a:r>
              <a:rPr lang="en-US" b="1">
                <a:solidFill>
                  <a:schemeClr val="bg1"/>
                </a:solidFill>
                <a:latin typeface="Calibri" pitchFamily="34" charset="0"/>
                <a:ea typeface="ＭＳ Ｐゴシック" pitchFamily="34" charset="-128"/>
              </a:rPr>
              <a:t>Keep in mind CCHS is still growing.  As more students enroll our AP Program will grow too!</a:t>
            </a:r>
          </a:p>
        </p:txBody>
      </p:sp>
      <p:pic>
        <p:nvPicPr>
          <p:cNvPr id="5" name="Picture 4">
            <a:extLst>
              <a:ext uri="{FF2B5EF4-FFF2-40B4-BE49-F238E27FC236}">
                <a16:creationId xmlns:a16="http://schemas.microsoft.com/office/drawing/2014/main" id="{1423B36B-EF0A-174D-94AD-7011FFC9A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0541" y="6030558"/>
            <a:ext cx="1290918" cy="740485"/>
          </a:xfrm>
          <a:prstGeom prst="rect">
            <a:avLst/>
          </a:prstGeom>
        </p:spPr>
      </p:pic>
    </p:spTree>
    <p:extLst>
      <p:ext uri="{BB962C8B-B14F-4D97-AF65-F5344CB8AC3E}">
        <p14:creationId xmlns:p14="http://schemas.microsoft.com/office/powerpoint/2010/main" val="2063935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image_title_4.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0" y="2425700"/>
            <a:ext cx="91440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4"/>
          <p:cNvSpPr>
            <a:spLocks noGrp="1"/>
          </p:cNvSpPr>
          <p:nvPr>
            <p:ph type="title"/>
          </p:nvPr>
        </p:nvSpPr>
        <p:spPr/>
        <p:txBody>
          <a:bodyPr anchor="ctr"/>
          <a:lstStyle/>
          <a:p>
            <a:pPr>
              <a:defRPr/>
            </a:pPr>
            <a:r>
              <a:rPr sz="3600">
                <a:solidFill>
                  <a:schemeClr val="bg1"/>
                </a:solidFill>
                <a:ea typeface="ＭＳ Ｐゴシック" pitchFamily="34" charset="-128"/>
              </a:rPr>
              <a:t>AP</a:t>
            </a:r>
            <a:r>
              <a:rPr lang="en-US" sz="3600">
                <a:solidFill>
                  <a:schemeClr val="bg1"/>
                </a:solidFill>
                <a:ea typeface="ＭＳ Ｐゴシック" pitchFamily="34" charset="-128"/>
              </a:rPr>
              <a:t>®</a:t>
            </a:r>
            <a:r>
              <a:rPr sz="3600">
                <a:solidFill>
                  <a:schemeClr val="bg1"/>
                </a:solidFill>
                <a:ea typeface="ＭＳ Ｐゴシック" pitchFamily="34" charset="-128"/>
              </a:rPr>
              <a:t>: The Benefits</a:t>
            </a:r>
            <a:endParaRPr sz="2400" b="0">
              <a:ea typeface="ＭＳ Ｐゴシック" pitchFamily="34" charset="-128"/>
            </a:endParaRPr>
          </a:p>
        </p:txBody>
      </p:sp>
      <p:pic>
        <p:nvPicPr>
          <p:cNvPr id="4" name="Picture 3">
            <a:extLst>
              <a:ext uri="{FF2B5EF4-FFF2-40B4-BE49-F238E27FC236}">
                <a16:creationId xmlns:a16="http://schemas.microsoft.com/office/drawing/2014/main" id="{65B930E6-13EB-3043-BF48-8A69688670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0541" y="6030558"/>
            <a:ext cx="1290918" cy="74048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4"/>
          <p:cNvSpPr txBox="1">
            <a:spLocks noChangeArrowheads="1"/>
          </p:cNvSpPr>
          <p:nvPr/>
        </p:nvSpPr>
        <p:spPr bwMode="auto">
          <a:xfrm>
            <a:off x="3879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
        <p:nvSpPr>
          <p:cNvPr id="2" name="Content Placeholder 8"/>
          <p:cNvSpPr>
            <a:spLocks noGrp="1"/>
          </p:cNvSpPr>
          <p:nvPr>
            <p:ph sz="quarter" idx="11"/>
          </p:nvPr>
        </p:nvSpPr>
        <p:spPr bwMode="auto">
          <a:xfrm>
            <a:off x="224589" y="1144349"/>
            <a:ext cx="9611279" cy="3163987"/>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p>
            <a:pPr marL="285750" indent="-285750">
              <a:spcAft>
                <a:spcPts val="1800"/>
              </a:spcAft>
              <a:buClr>
                <a:srgbClr val="6FB867"/>
              </a:buClr>
              <a:defRPr/>
            </a:pPr>
            <a:r>
              <a:rPr lang="en-US">
                <a:solidFill>
                  <a:schemeClr val="bg1"/>
                </a:solidFill>
                <a:latin typeface="Trebuchet MS"/>
                <a:ea typeface="ＭＳ Ｐゴシック"/>
                <a:cs typeface="Calibri"/>
              </a:rPr>
              <a:t>Students learn rigorous college-level content and skills</a:t>
            </a:r>
          </a:p>
          <a:p>
            <a:pPr marL="285750" indent="-285750">
              <a:spcAft>
                <a:spcPts val="1800"/>
              </a:spcAft>
              <a:buClr>
                <a:srgbClr val="6FB867"/>
              </a:buClr>
              <a:defRPr/>
            </a:pPr>
            <a:r>
              <a:rPr lang="en-US">
                <a:solidFill>
                  <a:schemeClr val="bg1"/>
                </a:solidFill>
                <a:latin typeface="Trebuchet MS"/>
                <a:ea typeface="ＭＳ Ｐゴシック"/>
                <a:cs typeface="Calibri"/>
              </a:rPr>
              <a:t>Taking AP is valued in the college admission process</a:t>
            </a:r>
          </a:p>
          <a:p>
            <a:pPr marL="285750" indent="-285750">
              <a:spcAft>
                <a:spcPts val="1800"/>
              </a:spcAft>
              <a:buClr>
                <a:srgbClr val="6FB867"/>
              </a:buClr>
              <a:defRPr/>
            </a:pPr>
            <a:r>
              <a:rPr lang="en-US">
                <a:solidFill>
                  <a:schemeClr val="bg1"/>
                </a:solidFill>
                <a:latin typeface="Trebuchet MS"/>
                <a:ea typeface="ＭＳ Ｐゴシック"/>
                <a:cs typeface="Calibri"/>
              </a:rPr>
              <a:t>AP courses are interesting and rewarding academic experiences</a:t>
            </a:r>
          </a:p>
          <a:p>
            <a:pPr marL="285750" indent="-285750">
              <a:spcAft>
                <a:spcPts val="1800"/>
              </a:spcAft>
              <a:buClr>
                <a:srgbClr val="6FB867"/>
              </a:buClr>
              <a:defRPr/>
            </a:pPr>
            <a:r>
              <a:rPr lang="en-US">
                <a:solidFill>
                  <a:schemeClr val="bg1"/>
                </a:solidFill>
                <a:latin typeface="Trebuchet MS"/>
                <a:ea typeface="ＭＳ Ｐゴシック"/>
              </a:rPr>
              <a:t>Opportunity to earn valuable credit (GPA) and placement in college</a:t>
            </a:r>
            <a:endParaRPr lang="en-US">
              <a:solidFill>
                <a:schemeClr val="bg1"/>
              </a:solidFill>
              <a:latin typeface="Trebuchet MS"/>
              <a:ea typeface="ＭＳ Ｐゴシック"/>
              <a:cs typeface="Calibri"/>
            </a:endParaRPr>
          </a:p>
          <a:p>
            <a:pPr marL="285750" indent="-285750">
              <a:spcAft>
                <a:spcPts val="1800"/>
              </a:spcAft>
              <a:buClr>
                <a:srgbClr val="6FB867"/>
              </a:buClr>
              <a:defRPr/>
            </a:pPr>
            <a:r>
              <a:rPr lang="en-US">
                <a:solidFill>
                  <a:schemeClr val="bg1"/>
                </a:solidFill>
                <a:latin typeface="Trebuchet MS"/>
                <a:ea typeface="ＭＳ Ｐゴシック"/>
              </a:rPr>
              <a:t>Does not impact your collegiate GPA.</a:t>
            </a:r>
            <a:endParaRPr lang="en-US">
              <a:solidFill>
                <a:schemeClr val="bg1"/>
              </a:solidFill>
              <a:latin typeface="Trebuchet MS"/>
              <a:ea typeface="ＭＳ Ｐゴシック" pitchFamily="34" charset="-128"/>
            </a:endParaRPr>
          </a:p>
        </p:txBody>
      </p:sp>
      <p:sp>
        <p:nvSpPr>
          <p:cNvPr id="3" name="Title 7"/>
          <p:cNvSpPr>
            <a:spLocks noGrp="1"/>
          </p:cNvSpPr>
          <p:nvPr>
            <p:ph type="title"/>
          </p:nvPr>
        </p:nvSpPr>
        <p:spPr>
          <a:xfrm>
            <a:off x="1524000" y="457200"/>
            <a:ext cx="9220200" cy="685800"/>
          </a:xfrm>
        </p:spPr>
        <p:txBody>
          <a:bodyPr/>
          <a:lstStyle/>
          <a:p>
            <a:pPr>
              <a:defRPr/>
            </a:pPr>
            <a:r>
              <a:rPr>
                <a:ea typeface="ＭＳ Ｐゴシック" pitchFamily="34" charset="-128"/>
              </a:rPr>
              <a:t> AP</a:t>
            </a:r>
            <a:r>
              <a:rPr lang="en-US" baseline="30000">
                <a:ea typeface="ＭＳ Ｐゴシック" pitchFamily="34" charset="-128"/>
              </a:rPr>
              <a:t>®</a:t>
            </a:r>
            <a:r>
              <a:rPr lang="en-US">
                <a:ea typeface="ＭＳ Ｐゴシック" pitchFamily="34" charset="-128"/>
              </a:rPr>
              <a:t>: </a:t>
            </a:r>
            <a:r>
              <a:rPr>
                <a:ea typeface="ＭＳ Ｐゴシック" pitchFamily="34" charset="-128"/>
              </a:rPr>
              <a:t>The Benefits</a:t>
            </a:r>
          </a:p>
        </p:txBody>
      </p:sp>
      <p:pic>
        <p:nvPicPr>
          <p:cNvPr id="6" name="Picture 5">
            <a:extLst>
              <a:ext uri="{FF2B5EF4-FFF2-40B4-BE49-F238E27FC236}">
                <a16:creationId xmlns:a16="http://schemas.microsoft.com/office/drawing/2014/main" id="{7BA466D3-0089-5C40-B930-F90F20831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0541" y="6030558"/>
            <a:ext cx="1290918" cy="740485"/>
          </a:xfrm>
          <a:prstGeom prst="rect">
            <a:avLst/>
          </a:prstGeom>
        </p:spPr>
      </p:pic>
      <p:pic>
        <p:nvPicPr>
          <p:cNvPr id="5" name="Picture 4">
            <a:extLst>
              <a:ext uri="{FF2B5EF4-FFF2-40B4-BE49-F238E27FC236}">
                <a16:creationId xmlns:a16="http://schemas.microsoft.com/office/drawing/2014/main" id="{5C2920DE-12A3-5B4F-9145-2087995D01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9838" y="3692561"/>
            <a:ext cx="4253830" cy="2037549"/>
          </a:xfrm>
          <a:prstGeom prst="rect">
            <a:avLst/>
          </a:prstGeom>
        </p:spPr>
      </p:pic>
      <p:pic>
        <p:nvPicPr>
          <p:cNvPr id="4098" name="Picture 2">
            <a:extLst>
              <a:ext uri="{FF2B5EF4-FFF2-40B4-BE49-F238E27FC236}">
                <a16:creationId xmlns:a16="http://schemas.microsoft.com/office/drawing/2014/main" id="{B0976A8A-A8A2-4B48-8B9C-B52CA86D780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58" t="23241" r="4563" b="9846"/>
          <a:stretch/>
        </p:blipFill>
        <p:spPr bwMode="auto">
          <a:xfrm>
            <a:off x="9686240" y="1359094"/>
            <a:ext cx="2057401" cy="18573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F15663D-72A4-3645-9022-47CB3F508F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6741" y="3668358"/>
            <a:ext cx="1794718" cy="2362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752D5-4981-451F-89C7-A72112292A35}"/>
              </a:ext>
            </a:extLst>
          </p:cNvPr>
          <p:cNvSpPr>
            <a:spLocks noGrp="1"/>
          </p:cNvSpPr>
          <p:nvPr>
            <p:ph type="title"/>
          </p:nvPr>
        </p:nvSpPr>
        <p:spPr>
          <a:xfrm>
            <a:off x="268942" y="1958789"/>
            <a:ext cx="4099111" cy="3787539"/>
          </a:xfrm>
        </p:spPr>
        <p:txBody>
          <a:bodyPr>
            <a:normAutofit/>
          </a:bodyPr>
          <a:lstStyle/>
          <a:p>
            <a:r>
              <a:rPr lang="en-US" sz="2700" b="1" kern="0"/>
              <a:t>Students who scored a 2 or higher on an AP Exam were more likely than other students to earn a bachelor’s degree within 4 years.</a:t>
            </a:r>
            <a:br>
              <a:rPr lang="en-US" sz="2700" b="1" kern="0"/>
            </a:br>
            <a:endParaRPr lang="en-US">
              <a:solidFill>
                <a:schemeClr val="tx1"/>
              </a:solidFill>
            </a:endParaRPr>
          </a:p>
        </p:txBody>
      </p:sp>
      <p:pic>
        <p:nvPicPr>
          <p:cNvPr id="3" name="Picture 7">
            <a:extLst>
              <a:ext uri="{FF2B5EF4-FFF2-40B4-BE49-F238E27FC236}">
                <a16:creationId xmlns:a16="http://schemas.microsoft.com/office/drawing/2014/main" id="{B37E0076-D217-40F7-A44D-8586D69A9B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657585"/>
            <a:ext cx="5771882" cy="5380567"/>
          </a:xfrm>
          <a:prstGeom prst="rect">
            <a:avLst/>
          </a:prstGeom>
          <a:solidFill>
            <a:schemeClr val="bg1"/>
          </a:solidFill>
          <a:ln w="9525">
            <a:solidFill>
              <a:srgbClr val="000000"/>
            </a:solidFill>
            <a:miter lim="800000"/>
            <a:headEnd/>
            <a:tailEnd/>
          </a:ln>
        </p:spPr>
      </p:pic>
    </p:spTree>
    <p:extLst>
      <p:ext uri="{BB962C8B-B14F-4D97-AF65-F5344CB8AC3E}">
        <p14:creationId xmlns:p14="http://schemas.microsoft.com/office/powerpoint/2010/main" val="4036726594"/>
      </p:ext>
    </p:extLst>
  </p:cSld>
  <p:clrMapOvr>
    <a:masterClrMapping/>
  </p:clrMapOvr>
</p:sld>
</file>

<file path=ppt/theme/theme1.xml><?xml version="1.0" encoding="utf-8"?>
<a:theme xmlns:a="http://schemas.openxmlformats.org/drawingml/2006/main" name="Berli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a424827c-f0bf-466c-b718-984951221f8b">
      <Terms xmlns="http://schemas.microsoft.com/office/infopath/2007/PartnerControls"/>
    </lcf76f155ced4ddcb4097134ff3c332f>
    <TaxCatchAll xmlns="6b7f79b2-9c4a-4e9b-80b6-ef6feae2a81c"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868529F0D6B047B961F1E455946E16" ma:contentTypeVersion="20" ma:contentTypeDescription="Create a new document." ma:contentTypeScope="" ma:versionID="e09bc8e631383a7a4a81c800a3df76f5">
  <xsd:schema xmlns:xsd="http://www.w3.org/2001/XMLSchema" xmlns:xs="http://www.w3.org/2001/XMLSchema" xmlns:p="http://schemas.microsoft.com/office/2006/metadata/properties" xmlns:ns1="http://schemas.microsoft.com/sharepoint/v3" xmlns:ns2="a424827c-f0bf-466c-b718-984951221f8b" xmlns:ns3="6b7f79b2-9c4a-4e9b-80b6-ef6feae2a81c" targetNamespace="http://schemas.microsoft.com/office/2006/metadata/properties" ma:root="true" ma:fieldsID="0c6c8695eb31e75a31f47dcc56e65c8b" ns1:_="" ns2:_="" ns3:_="">
    <xsd:import namespace="http://schemas.microsoft.com/sharepoint/v3"/>
    <xsd:import namespace="a424827c-f0bf-466c-b718-984951221f8b"/>
    <xsd:import namespace="6b7f79b2-9c4a-4e9b-80b6-ef6feae2a8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24827c-f0bf-466c-b718-984951221f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79b3263-269e-412f-8370-cded0273bb51"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7f79b2-9c4a-4e9b-80b6-ef6feae2a8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4d2ef58-a151-413c-9d6d-637480f2b2fb}" ma:internalName="TaxCatchAll" ma:showField="CatchAllData" ma:web="6b7f79b2-9c4a-4e9b-80b6-ef6feae2a8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081CBE-353D-4135-8F5F-6AAC55504400}">
  <ds:schemaRefs>
    <ds:schemaRef ds:uri="http://schemas.microsoft.com/sharepoint/v3/contenttype/forms"/>
  </ds:schemaRefs>
</ds:datastoreItem>
</file>

<file path=customXml/itemProps2.xml><?xml version="1.0" encoding="utf-8"?>
<ds:datastoreItem xmlns:ds="http://schemas.openxmlformats.org/officeDocument/2006/customXml" ds:itemID="{D528A745-FB74-47D9-A58F-C02ED8E21E40}">
  <ds:schemaRefs>
    <ds:schemaRef ds:uri="6b7f79b2-9c4a-4e9b-80b6-ef6feae2a81c"/>
    <ds:schemaRef ds:uri="a424827c-f0bf-466c-b718-984951221f8b"/>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4F748ACB-4327-4D9D-90C8-53F33A776942}">
  <ds:schemaRefs>
    <ds:schemaRef ds:uri="6b7f79b2-9c4a-4e9b-80b6-ef6feae2a81c"/>
    <ds:schemaRef ds:uri="a424827c-f0bf-466c-b718-984951221f8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34</Slides>
  <Notes>20</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Berlin</vt:lpstr>
      <vt:lpstr>Parent Informational Session: AP and Dual Enrollment</vt:lpstr>
      <vt:lpstr>Agenda</vt:lpstr>
      <vt:lpstr>What We'll Cover</vt:lpstr>
      <vt:lpstr>What Are Advanced Placement® Courses?</vt:lpstr>
      <vt:lpstr>Advanced Placement ®: The Basics</vt:lpstr>
      <vt:lpstr>2025 - 2026 Cypress Creek High School’s AP® Courses</vt:lpstr>
      <vt:lpstr>AP®: The Benefits</vt:lpstr>
      <vt:lpstr> AP®: The Benefits</vt:lpstr>
      <vt:lpstr>Students who scored a 2 or higher on an AP Exam were more likely than other students to earn a bachelor’s degree within 4 years. </vt:lpstr>
      <vt:lpstr>AP® Expands Students’ Options</vt:lpstr>
      <vt:lpstr>AP®: A More Engaging Learning Experience</vt:lpstr>
      <vt:lpstr>AP Capstone</vt:lpstr>
      <vt:lpstr>AP Capstone</vt:lpstr>
      <vt:lpstr>AP Capstone Diploma</vt:lpstr>
      <vt:lpstr>AP® Exams</vt:lpstr>
      <vt:lpstr>AP® Exams</vt:lpstr>
      <vt:lpstr>Credit and Placement Opportunities</vt:lpstr>
      <vt:lpstr>What is it like to take AP®?</vt:lpstr>
      <vt:lpstr>Our School Offers Support for AP® Students</vt:lpstr>
      <vt:lpstr>Next Steps: Help Your Child Make the Best Choices</vt:lpstr>
      <vt:lpstr>AP®: Start the Conversation</vt:lpstr>
      <vt:lpstr>CCHS Information Sessions</vt:lpstr>
      <vt:lpstr>CCHS Contact Information</vt:lpstr>
      <vt:lpstr>What is Dual Enrollment?</vt:lpstr>
      <vt:lpstr>Dual Enrollment </vt:lpstr>
      <vt:lpstr>Dual Enrollment</vt:lpstr>
      <vt:lpstr>Dual Enrollment</vt:lpstr>
      <vt:lpstr>Required Test Scores</vt:lpstr>
      <vt:lpstr>Steps</vt:lpstr>
      <vt:lpstr>Steps continued</vt:lpstr>
      <vt:lpstr>Dynamic Form Process</vt:lpstr>
      <vt:lpstr>Dynamic Form Process</vt:lpstr>
      <vt:lpstr>Dynamic Form Process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 M. Vaccaro</dc:creator>
  <cp:revision>18</cp:revision>
  <dcterms:created xsi:type="dcterms:W3CDTF">2021-10-22T16:02:58Z</dcterms:created>
  <dcterms:modified xsi:type="dcterms:W3CDTF">2025-02-07T14:31:36Z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0x01010070868529F0D6B047B961F1E455946E16</vt:lpwstr>
  </property>
</Properties>
</file>