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33" r:id="rId1"/>
  </p:sldMasterIdLst>
  <p:notesMasterIdLst>
    <p:notesMasterId r:id="rId16"/>
  </p:notesMasterIdLst>
  <p:handoutMasterIdLst>
    <p:handoutMasterId r:id="rId17"/>
  </p:handoutMasterIdLst>
  <p:sldIdLst>
    <p:sldId id="256" r:id="rId2"/>
    <p:sldId id="287" r:id="rId3"/>
    <p:sldId id="261" r:id="rId4"/>
    <p:sldId id="274" r:id="rId5"/>
    <p:sldId id="284" r:id="rId6"/>
    <p:sldId id="262" r:id="rId7"/>
    <p:sldId id="265" r:id="rId8"/>
    <p:sldId id="264" r:id="rId9"/>
    <p:sldId id="263" r:id="rId10"/>
    <p:sldId id="285" r:id="rId11"/>
    <p:sldId id="288" r:id="rId12"/>
    <p:sldId id="289" r:id="rId13"/>
    <p:sldId id="273" r:id="rId14"/>
    <p:sldId id="29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53" autoAdjust="0"/>
    <p:restoredTop sz="89440" autoAdjust="0"/>
  </p:normalViewPr>
  <p:slideViewPr>
    <p:cSldViewPr snapToGrid="0" snapToObjects="1">
      <p:cViewPr varScale="1">
        <p:scale>
          <a:sx n="96" d="100"/>
          <a:sy n="96" d="100"/>
        </p:scale>
        <p:origin x="2248"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D14625F-F5CF-B647-ADD3-EDB7971C6C26}" type="datetimeFigureOut">
              <a:rPr lang="en-US" smtClean="0"/>
              <a:t>9/19/22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D9EA80-9FD5-A547-9CE4-37EBC00E3EDD}" type="slidenum">
              <a:rPr lang="en-US" smtClean="0"/>
              <a:t>‹#›</a:t>
            </a:fld>
            <a:endParaRPr lang="en-US" dirty="0"/>
          </a:p>
        </p:txBody>
      </p:sp>
    </p:spTree>
    <p:extLst>
      <p:ext uri="{BB962C8B-B14F-4D97-AF65-F5344CB8AC3E}">
        <p14:creationId xmlns:p14="http://schemas.microsoft.com/office/powerpoint/2010/main" val="2637880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62AA1A-9622-8F45-AF2D-56F4AA63830B}" type="datetimeFigureOut">
              <a:rPr lang="en-US" smtClean="0"/>
              <a:t>9/19/22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319C-974D-224C-8BE5-3D00A6F5AB94}" type="slidenum">
              <a:rPr lang="en-US" smtClean="0"/>
              <a:t>‹#›</a:t>
            </a:fld>
            <a:endParaRPr lang="en-US" dirty="0"/>
          </a:p>
        </p:txBody>
      </p:sp>
    </p:spTree>
    <p:extLst>
      <p:ext uri="{BB962C8B-B14F-4D97-AF65-F5344CB8AC3E}">
        <p14:creationId xmlns:p14="http://schemas.microsoft.com/office/powerpoint/2010/main" val="8225224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Math concordant scores from: PSAT, Geo EOC, SAT, ACT, (NRC too).</a:t>
            </a:r>
          </a:p>
          <a:p>
            <a:r>
              <a:rPr lang="en-US" dirty="0"/>
              <a:t>Reading concordant scores from: SAT or ACT</a:t>
            </a:r>
          </a:p>
        </p:txBody>
      </p:sp>
      <p:sp>
        <p:nvSpPr>
          <p:cNvPr id="4" name="Slide Number Placeholder 3"/>
          <p:cNvSpPr>
            <a:spLocks noGrp="1"/>
          </p:cNvSpPr>
          <p:nvPr>
            <p:ph type="sldNum" sz="quarter" idx="5"/>
          </p:nvPr>
        </p:nvSpPr>
        <p:spPr/>
        <p:txBody>
          <a:bodyPr/>
          <a:lstStyle/>
          <a:p>
            <a:fld id="{DF1C319C-974D-224C-8BE5-3D00A6F5AB94}" type="slidenum">
              <a:rPr lang="en-US" smtClean="0"/>
              <a:t>2</a:t>
            </a:fld>
            <a:endParaRPr lang="en-US" dirty="0"/>
          </a:p>
        </p:txBody>
      </p:sp>
    </p:spTree>
    <p:extLst>
      <p:ext uri="{BB962C8B-B14F-4D97-AF65-F5344CB8AC3E}">
        <p14:creationId xmlns:p14="http://schemas.microsoft.com/office/powerpoint/2010/main" val="484610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C319C-974D-224C-8BE5-3D00A6F5AB94}" type="slidenum">
              <a:rPr lang="en-US" smtClean="0"/>
              <a:t>4</a:t>
            </a:fld>
            <a:endParaRPr lang="en-US" dirty="0"/>
          </a:p>
        </p:txBody>
      </p:sp>
    </p:spTree>
    <p:extLst>
      <p:ext uri="{BB962C8B-B14F-4D97-AF65-F5344CB8AC3E}">
        <p14:creationId xmlns:p14="http://schemas.microsoft.com/office/powerpoint/2010/main" val="1333397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C319C-974D-224C-8BE5-3D00A6F5AB94}" type="slidenum">
              <a:rPr lang="en-US" smtClean="0"/>
              <a:t>6</a:t>
            </a:fld>
            <a:endParaRPr lang="en-US" dirty="0"/>
          </a:p>
        </p:txBody>
      </p:sp>
    </p:spTree>
    <p:extLst>
      <p:ext uri="{BB962C8B-B14F-4D97-AF65-F5344CB8AC3E}">
        <p14:creationId xmlns:p14="http://schemas.microsoft.com/office/powerpoint/2010/main" val="95094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C319C-974D-224C-8BE5-3D00A6F5AB94}" type="slidenum">
              <a:rPr lang="en-US" smtClean="0"/>
              <a:t>7</a:t>
            </a:fld>
            <a:endParaRPr lang="en-US" dirty="0"/>
          </a:p>
        </p:txBody>
      </p:sp>
    </p:spTree>
    <p:extLst>
      <p:ext uri="{BB962C8B-B14F-4D97-AF65-F5344CB8AC3E}">
        <p14:creationId xmlns:p14="http://schemas.microsoft.com/office/powerpoint/2010/main" val="1863815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dirty="0"/>
          </a:p>
        </p:txBody>
      </p:sp>
    </p:spTree>
    <p:extLst>
      <p:ext uri="{BB962C8B-B14F-4D97-AF65-F5344CB8AC3E}">
        <p14:creationId xmlns:p14="http://schemas.microsoft.com/office/powerpoint/2010/main" val="4292415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3646235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8699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117906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14163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41427952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2420976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1119871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3692143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EB49CB-70CE-4B42-B54A-D818CAA36E11}" type="datetimeFigureOut">
              <a:rPr lang="en-US" smtClean="0"/>
              <a:t>9/19/22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1746310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EB49CB-70CE-4B42-B54A-D818CAA36E11}" type="datetimeFigureOut">
              <a:rPr lang="en-US" smtClean="0"/>
              <a:t>9/19/22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661665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EB49CB-70CE-4B42-B54A-D818CAA36E11}" type="datetimeFigureOut">
              <a:rPr lang="en-US" smtClean="0"/>
              <a:t>9/19/22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858946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EB49CB-70CE-4B42-B54A-D818CAA36E11}" type="datetimeFigureOut">
              <a:rPr lang="en-US" smtClean="0"/>
              <a:t>9/19/22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1076509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EB49CB-70CE-4B42-B54A-D818CAA36E11}" type="datetimeFigureOut">
              <a:rPr lang="en-US" smtClean="0"/>
              <a:t>9/19/22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1424830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2EB49CB-70CE-4B42-B54A-D818CAA36E11}" type="datetimeFigureOut">
              <a:rPr lang="en-US" smtClean="0"/>
              <a:t>9/19/22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856951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EB49CB-70CE-4B42-B54A-D818CAA36E11}" type="datetimeFigureOut">
              <a:rPr lang="en-US" smtClean="0"/>
              <a:t>9/19/22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15DF67-22F8-6245-9168-277FD9D56670}" type="slidenum">
              <a:rPr lang="en-US" smtClean="0"/>
              <a:t>‹#›</a:t>
            </a:fld>
            <a:endParaRPr lang="en-US" dirty="0"/>
          </a:p>
        </p:txBody>
      </p:sp>
    </p:spTree>
    <p:extLst>
      <p:ext uri="{BB962C8B-B14F-4D97-AF65-F5344CB8AC3E}">
        <p14:creationId xmlns:p14="http://schemas.microsoft.com/office/powerpoint/2010/main" val="3645961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EB49CB-70CE-4B42-B54A-D818CAA36E11}" type="datetimeFigureOut">
              <a:rPr lang="en-US" smtClean="0"/>
              <a:t>9/19/22</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E15DF67-22F8-6245-9168-277FD9D56670}" type="slidenum">
              <a:rPr lang="en-US" smtClean="0"/>
              <a:t>‹#›</a:t>
            </a:fld>
            <a:endParaRPr lang="en-US" dirty="0"/>
          </a:p>
        </p:txBody>
      </p:sp>
    </p:spTree>
    <p:extLst>
      <p:ext uri="{BB962C8B-B14F-4D97-AF65-F5344CB8AC3E}">
        <p14:creationId xmlns:p14="http://schemas.microsoft.com/office/powerpoint/2010/main" val="434464172"/>
      </p:ext>
    </p:extLst>
  </p:cSld>
  <p:clrMap bg1="lt1" tx1="dk1" bg2="lt2" tx2="dk2" accent1="accent1" accent2="accent2" accent3="accent3" accent4="accent4" accent5="accent5" accent6="accent6" hlink="hlink" folHlink="folHlink"/>
  <p:sldLayoutIdLst>
    <p:sldLayoutId id="2147484034" r:id="rId1"/>
    <p:sldLayoutId id="2147484035" r:id="rId2"/>
    <p:sldLayoutId id="2147484036" r:id="rId3"/>
    <p:sldLayoutId id="2147484037" r:id="rId4"/>
    <p:sldLayoutId id="2147484038" r:id="rId5"/>
    <p:sldLayoutId id="2147484039" r:id="rId6"/>
    <p:sldLayoutId id="2147484040" r:id="rId7"/>
    <p:sldLayoutId id="2147484041" r:id="rId8"/>
    <p:sldLayoutId id="2147484042" r:id="rId9"/>
    <p:sldLayoutId id="2147484043" r:id="rId10"/>
    <p:sldLayoutId id="2147484044" r:id="rId11"/>
    <p:sldLayoutId id="2147484045" r:id="rId12"/>
    <p:sldLayoutId id="2147484046" r:id="rId13"/>
    <p:sldLayoutId id="2147484047" r:id="rId14"/>
    <p:sldLayoutId id="2147484048" r:id="rId15"/>
    <p:sldLayoutId id="214748404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thelearnersway.net/ideas/2016/10/23/questions-at-the-heart-of-learnin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flvs.n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flvs.ne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7522" y="955300"/>
            <a:ext cx="7583488" cy="2778500"/>
          </a:xfrm>
        </p:spPr>
        <p:txBody>
          <a:bodyPr>
            <a:normAutofit fontScale="90000"/>
          </a:bodyPr>
          <a:lstStyle/>
          <a:p>
            <a:pPr algn="ctr"/>
            <a:br>
              <a:rPr lang="en-US" dirty="0">
                <a:latin typeface="Chalkboard"/>
                <a:cs typeface="Chalkboard"/>
              </a:rPr>
            </a:br>
            <a:r>
              <a:rPr lang="en-US" dirty="0">
                <a:solidFill>
                  <a:srgbClr val="92D050"/>
                </a:solidFill>
                <a:latin typeface="Chalkduster" panose="03050602040202020205" pitchFamily="66" charset="77"/>
                <a:cs typeface="Chalkboard"/>
              </a:rPr>
              <a:t>Welcome to the </a:t>
            </a:r>
            <a:br>
              <a:rPr lang="en-US" dirty="0">
                <a:solidFill>
                  <a:srgbClr val="92D050"/>
                </a:solidFill>
                <a:latin typeface="Chalkduster" panose="03050602040202020205" pitchFamily="66" charset="77"/>
                <a:cs typeface="Chalkboard"/>
              </a:rPr>
            </a:br>
            <a:r>
              <a:rPr lang="en-US" dirty="0">
                <a:solidFill>
                  <a:srgbClr val="92D050"/>
                </a:solidFill>
                <a:latin typeface="Chalkduster" panose="03050602040202020205" pitchFamily="66" charset="77"/>
                <a:cs typeface="Chalkboard"/>
              </a:rPr>
              <a:t>2022-2023 School Year!</a:t>
            </a:r>
            <a:endParaRPr lang="en-US" dirty="0">
              <a:solidFill>
                <a:srgbClr val="92D050"/>
              </a:solidFill>
              <a:latin typeface="Chalkduster" panose="03050602040202020205" pitchFamily="66" charset="77"/>
            </a:endParaRPr>
          </a:p>
        </p:txBody>
      </p:sp>
      <p:sp>
        <p:nvSpPr>
          <p:cNvPr id="3" name="Subtitle 2"/>
          <p:cNvSpPr>
            <a:spLocks noGrp="1"/>
          </p:cNvSpPr>
          <p:nvPr>
            <p:ph type="subTitle" idx="1"/>
          </p:nvPr>
        </p:nvSpPr>
        <p:spPr>
          <a:xfrm>
            <a:off x="595581" y="4727917"/>
            <a:ext cx="7767368" cy="1825283"/>
          </a:xfrm>
        </p:spPr>
        <p:txBody>
          <a:bodyPr>
            <a:normAutofit fontScale="25000" lnSpcReduction="20000"/>
          </a:bodyPr>
          <a:lstStyle/>
          <a:p>
            <a:pPr algn="ctr"/>
            <a:r>
              <a:rPr lang="en-US" sz="9600" dirty="0">
                <a:solidFill>
                  <a:schemeClr val="tx1"/>
                </a:solidFill>
                <a:latin typeface="Chalkduster" panose="03050602040202020205" pitchFamily="66" charset="77"/>
                <a:cs typeface="Chalkboard"/>
              </a:rPr>
              <a:t>Meredith </a:t>
            </a:r>
            <a:r>
              <a:rPr lang="en-US" sz="9600" dirty="0" err="1">
                <a:solidFill>
                  <a:schemeClr val="tx1"/>
                </a:solidFill>
                <a:latin typeface="Chalkduster" panose="03050602040202020205" pitchFamily="66" charset="77"/>
                <a:cs typeface="Chalkboard"/>
              </a:rPr>
              <a:t>Hagie</a:t>
            </a:r>
            <a:r>
              <a:rPr lang="en-US" sz="9600" dirty="0">
                <a:solidFill>
                  <a:schemeClr val="tx1"/>
                </a:solidFill>
                <a:latin typeface="Chalkduster" panose="03050602040202020205" pitchFamily="66" charset="77"/>
                <a:cs typeface="Chalkboard"/>
              </a:rPr>
              <a:t>-McHugh</a:t>
            </a:r>
          </a:p>
          <a:p>
            <a:pPr algn="ctr"/>
            <a:r>
              <a:rPr lang="en-US" sz="9600" dirty="0">
                <a:solidFill>
                  <a:schemeClr val="tx1"/>
                </a:solidFill>
                <a:latin typeface="Chalkduster" panose="03050602040202020205" pitchFamily="66" charset="77"/>
                <a:cs typeface="Chalkboard"/>
              </a:rPr>
              <a:t>School Counselor</a:t>
            </a:r>
          </a:p>
          <a:p>
            <a:pPr algn="ctr"/>
            <a:r>
              <a:rPr lang="en-US" sz="9600" dirty="0">
                <a:solidFill>
                  <a:schemeClr val="tx1"/>
                </a:solidFill>
                <a:latin typeface="Chalkduster" panose="03050602040202020205" pitchFamily="66" charset="77"/>
                <a:cs typeface="Chalkboard"/>
              </a:rPr>
              <a:t>Class of 2024</a:t>
            </a:r>
          </a:p>
          <a:p>
            <a:endParaRPr lang="en-US" sz="2000" dirty="0">
              <a:solidFill>
                <a:schemeClr val="tx1"/>
              </a:solidFill>
              <a:latin typeface="Chalkduster" panose="03050602040202020205" pitchFamily="66" charset="77"/>
            </a:endParaRPr>
          </a:p>
          <a:p>
            <a:r>
              <a:rPr lang="en-US" sz="2000" dirty="0">
                <a:solidFill>
                  <a:schemeClr val="tx1"/>
                </a:solidFill>
                <a:latin typeface="Chalkduster" panose="03050602040202020205" pitchFamily="66" charset="77"/>
              </a:rPr>
              <a:t>C</a:t>
            </a:r>
          </a:p>
          <a:p>
            <a:pPr algn="l"/>
            <a:endParaRPr lang="en-US" sz="2000" dirty="0">
              <a:solidFill>
                <a:schemeClr val="tx1"/>
              </a:solidFill>
            </a:endParaRPr>
          </a:p>
          <a:p>
            <a:pPr algn="l"/>
            <a:r>
              <a:rPr lang="en-US" dirty="0">
                <a:solidFill>
                  <a:schemeClr val="tx1"/>
                </a:solidFill>
              </a:rPr>
              <a:t>			</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7941635" y="5805376"/>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1580704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9615C-347C-A542-8242-7D58EDDA92B9}"/>
              </a:ext>
            </a:extLst>
          </p:cNvPr>
          <p:cNvSpPr>
            <a:spLocks noGrp="1"/>
          </p:cNvSpPr>
          <p:nvPr>
            <p:ph type="title"/>
          </p:nvPr>
        </p:nvSpPr>
        <p:spPr/>
        <p:txBody>
          <a:bodyPr/>
          <a:lstStyle/>
          <a:p>
            <a:pPr algn="ctr"/>
            <a:r>
              <a:rPr lang="en-US" dirty="0">
                <a:solidFill>
                  <a:schemeClr val="tx1"/>
                </a:solidFill>
                <a:latin typeface="Chalkduster" panose="03050602040202020205" pitchFamily="66" charset="77"/>
              </a:rPr>
              <a:t>Tips to be successful in High School!</a:t>
            </a:r>
          </a:p>
        </p:txBody>
      </p:sp>
      <p:sp>
        <p:nvSpPr>
          <p:cNvPr id="3" name="Content Placeholder 2">
            <a:extLst>
              <a:ext uri="{FF2B5EF4-FFF2-40B4-BE49-F238E27FC236}">
                <a16:creationId xmlns:a16="http://schemas.microsoft.com/office/drawing/2014/main" id="{2609E1E2-B8A5-6C41-8FD6-3FEBD928FFE5}"/>
              </a:ext>
            </a:extLst>
          </p:cNvPr>
          <p:cNvSpPr>
            <a:spLocks noGrp="1"/>
          </p:cNvSpPr>
          <p:nvPr>
            <p:ph idx="1"/>
          </p:nvPr>
        </p:nvSpPr>
        <p:spPr/>
        <p:txBody>
          <a:bodyPr/>
          <a:lstStyle/>
          <a:p>
            <a:r>
              <a:rPr lang="en-US" dirty="0"/>
              <a:t>Ask your teacher for help if you are struggling</a:t>
            </a:r>
          </a:p>
          <a:p>
            <a:r>
              <a:rPr lang="en-US" dirty="0"/>
              <a:t>Improve participation in class</a:t>
            </a:r>
          </a:p>
          <a:p>
            <a:r>
              <a:rPr lang="en-US" dirty="0"/>
              <a:t>Monitor </a:t>
            </a:r>
            <a:r>
              <a:rPr lang="en-US" dirty="0" err="1"/>
              <a:t>MyStudent</a:t>
            </a:r>
            <a:r>
              <a:rPr lang="en-US" dirty="0"/>
              <a:t> “Grades” at least once a week.</a:t>
            </a:r>
          </a:p>
          <a:p>
            <a:r>
              <a:rPr lang="en-US" dirty="0"/>
              <a:t>Designate a scheduled homework/study time daily</a:t>
            </a:r>
          </a:p>
          <a:p>
            <a:r>
              <a:rPr lang="en-US" dirty="0"/>
              <a:t>Be on time to class</a:t>
            </a:r>
          </a:p>
          <a:p>
            <a:r>
              <a:rPr lang="en-US" dirty="0"/>
              <a:t>Ask a classmate for help</a:t>
            </a:r>
          </a:p>
          <a:p>
            <a:r>
              <a:rPr lang="en-US" dirty="0"/>
              <a:t>Attend tutoring with your teacher or after school (Tuesdays in the media center 1:45 – 2:45)</a:t>
            </a:r>
          </a:p>
          <a:p>
            <a:r>
              <a:rPr lang="en-US" dirty="0"/>
              <a:t>Seek assistance from parents</a:t>
            </a:r>
          </a:p>
          <a:p>
            <a:r>
              <a:rPr lang="en-US" dirty="0"/>
              <a:t>Make an appointment to see Counselor</a:t>
            </a:r>
          </a:p>
        </p:txBody>
      </p:sp>
    </p:spTree>
    <p:extLst>
      <p:ext uri="{BB962C8B-B14F-4D97-AF65-F5344CB8AC3E}">
        <p14:creationId xmlns:p14="http://schemas.microsoft.com/office/powerpoint/2010/main" val="221887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718" y="276040"/>
            <a:ext cx="6347713" cy="804530"/>
          </a:xfrm>
        </p:spPr>
        <p:txBody>
          <a:bodyPr>
            <a:normAutofit fontScale="90000"/>
          </a:bodyPr>
          <a:lstStyle/>
          <a:p>
            <a:pPr algn="ctr"/>
            <a:r>
              <a:rPr lang="en-US" dirty="0">
                <a:solidFill>
                  <a:schemeClr val="tx1"/>
                </a:solidFill>
                <a:latin typeface="Chalkduster" panose="03050602040202020205" pitchFamily="66" charset="77"/>
                <a:cs typeface="Chalkboard"/>
              </a:rPr>
              <a:t>What if I have questions?</a:t>
            </a:r>
          </a:p>
        </p:txBody>
      </p:sp>
      <p:sp>
        <p:nvSpPr>
          <p:cNvPr id="3" name="Content Placeholder 2"/>
          <p:cNvSpPr>
            <a:spLocks noGrp="1"/>
          </p:cNvSpPr>
          <p:nvPr>
            <p:ph idx="1"/>
          </p:nvPr>
        </p:nvSpPr>
        <p:spPr>
          <a:xfrm>
            <a:off x="897255" y="1168517"/>
            <a:ext cx="7349490" cy="5463540"/>
          </a:xfrm>
        </p:spPr>
        <p:txBody>
          <a:bodyPr>
            <a:normAutofit/>
          </a:bodyPr>
          <a:lstStyle/>
          <a:p>
            <a:r>
              <a:rPr lang="en-US" sz="2000" dirty="0">
                <a:latin typeface="Chalkboard"/>
                <a:cs typeface="Chalkboard"/>
              </a:rPr>
              <a:t>Ask now!!!</a:t>
            </a:r>
          </a:p>
          <a:p>
            <a:r>
              <a:rPr lang="en-US" sz="2000" dirty="0">
                <a:latin typeface="Chalkboard"/>
                <a:cs typeface="Chalkboard"/>
              </a:rPr>
              <a:t>Sign up online – CCHS website </a:t>
            </a:r>
          </a:p>
          <a:p>
            <a:pPr lvl="3"/>
            <a:r>
              <a:rPr lang="en-US" sz="1600" dirty="0">
                <a:latin typeface="Chalkboard"/>
                <a:cs typeface="Chalkboard"/>
              </a:rPr>
              <a:t>STUDENT</a:t>
            </a:r>
          </a:p>
          <a:p>
            <a:pPr lvl="3"/>
            <a:r>
              <a:rPr lang="en-US" sz="1600" dirty="0">
                <a:latin typeface="Chalkboard"/>
                <a:cs typeface="Chalkboard"/>
              </a:rPr>
              <a:t>CLASS PAGES</a:t>
            </a:r>
          </a:p>
          <a:p>
            <a:pPr lvl="3"/>
            <a:r>
              <a:rPr lang="en-US" sz="1600" dirty="0">
                <a:latin typeface="Chalkboard"/>
                <a:cs typeface="Chalkboard"/>
              </a:rPr>
              <a:t>CLASS OF 2024</a:t>
            </a:r>
          </a:p>
          <a:p>
            <a:r>
              <a:rPr lang="en-US" sz="2000" dirty="0">
                <a:latin typeface="Chalkboard"/>
                <a:cs typeface="Chalkboard"/>
              </a:rPr>
              <a:t>Email or Request an appointment via </a:t>
            </a:r>
            <a:r>
              <a:rPr lang="en-US" sz="2000" dirty="0" err="1">
                <a:latin typeface="Chalkboard"/>
                <a:cs typeface="Chalkboard"/>
              </a:rPr>
              <a:t>mach</a:t>
            </a:r>
            <a:r>
              <a:rPr lang="en-US" sz="2000" dirty="0">
                <a:latin typeface="Chalkboard"/>
                <a:cs typeface="Chalkboard"/>
              </a:rPr>
              <a:t> form</a:t>
            </a:r>
          </a:p>
          <a:p>
            <a:r>
              <a:rPr lang="en-US" sz="2000" dirty="0">
                <a:latin typeface="Chalkboard"/>
                <a:cs typeface="Chalkboard"/>
              </a:rPr>
              <a:t>Social Media</a:t>
            </a:r>
          </a:p>
          <a:p>
            <a:pPr lvl="1"/>
            <a:r>
              <a:rPr lang="en-US" dirty="0">
                <a:latin typeface="Chalkboard"/>
                <a:cs typeface="Chalkboard"/>
              </a:rPr>
              <a:t>Join and review your CLASS OF 2024 </a:t>
            </a:r>
            <a:r>
              <a:rPr lang="en-US" dirty="0" err="1">
                <a:latin typeface="Chalkboard"/>
                <a:cs typeface="Chalkboard"/>
              </a:rPr>
              <a:t>myLearning</a:t>
            </a:r>
            <a:r>
              <a:rPr lang="en-US" dirty="0">
                <a:latin typeface="Chalkboard"/>
                <a:cs typeface="Chalkboard"/>
              </a:rPr>
              <a:t>/CANVAS page</a:t>
            </a:r>
          </a:p>
          <a:p>
            <a:pPr lvl="1"/>
            <a:r>
              <a:rPr lang="en-US" dirty="0">
                <a:latin typeface="Chalkboard"/>
                <a:cs typeface="Chalkboard"/>
              </a:rPr>
              <a:t>Review Class Page </a:t>
            </a:r>
            <a:r>
              <a:rPr lang="mr-IN" dirty="0">
                <a:latin typeface="Chalkboard"/>
                <a:cs typeface="Chalkboard"/>
              </a:rPr>
              <a:t>–</a:t>
            </a:r>
            <a:r>
              <a:rPr lang="en-US" dirty="0">
                <a:latin typeface="Chalkboard"/>
                <a:cs typeface="Chalkboard"/>
              </a:rPr>
              <a:t> see above</a:t>
            </a:r>
          </a:p>
          <a:p>
            <a:pPr lvl="1"/>
            <a:r>
              <a:rPr lang="en-US" dirty="0">
                <a:latin typeface="Chalkboard"/>
                <a:cs typeface="Chalkboard"/>
              </a:rPr>
              <a:t>CCHS website, Twitter, and Facebook </a:t>
            </a:r>
          </a:p>
          <a:p>
            <a:pPr lvl="1"/>
            <a:endParaRPr lang="en-US" dirty="0">
              <a:latin typeface="Chalkboard"/>
              <a:cs typeface="Chalkboard"/>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7953152" y="5773479"/>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345609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3" y="376411"/>
            <a:ext cx="6347713" cy="783265"/>
          </a:xfrm>
        </p:spPr>
        <p:txBody>
          <a:bodyPr>
            <a:normAutofit/>
          </a:bodyPr>
          <a:lstStyle/>
          <a:p>
            <a:pPr algn="ctr"/>
            <a:r>
              <a:rPr lang="en-US" dirty="0">
                <a:solidFill>
                  <a:schemeClr val="tx1"/>
                </a:solidFill>
                <a:latin typeface="Chalkduster" panose="03050602040202020205" pitchFamily="66" charset="77"/>
                <a:ea typeface="Chalkboard" charset="0"/>
                <a:cs typeface="Chalkboard" charset="0"/>
              </a:rPr>
              <a:t>People I Should Know</a:t>
            </a:r>
          </a:p>
        </p:txBody>
      </p:sp>
      <p:sp>
        <p:nvSpPr>
          <p:cNvPr id="3" name="Content Placeholder 2"/>
          <p:cNvSpPr>
            <a:spLocks noGrp="1"/>
          </p:cNvSpPr>
          <p:nvPr>
            <p:ph idx="1"/>
          </p:nvPr>
        </p:nvSpPr>
        <p:spPr>
          <a:xfrm>
            <a:off x="843438" y="1258016"/>
            <a:ext cx="6347714" cy="4979013"/>
          </a:xfrm>
        </p:spPr>
        <p:txBody>
          <a:bodyPr>
            <a:normAutofit/>
          </a:bodyPr>
          <a:lstStyle/>
          <a:p>
            <a:r>
              <a:rPr lang="en-US" dirty="0"/>
              <a:t>Meredith </a:t>
            </a:r>
            <a:r>
              <a:rPr lang="en-US" dirty="0" err="1"/>
              <a:t>Hagie</a:t>
            </a:r>
            <a:r>
              <a:rPr lang="en-US" dirty="0"/>
              <a:t>-McHugh</a:t>
            </a:r>
            <a:r>
              <a:rPr lang="mr-IN" dirty="0"/>
              <a:t>–</a:t>
            </a:r>
            <a:r>
              <a:rPr lang="en-US" dirty="0"/>
              <a:t> 11</a:t>
            </a:r>
            <a:r>
              <a:rPr lang="en-US" baseline="30000" dirty="0"/>
              <a:t>th</a:t>
            </a:r>
            <a:r>
              <a:rPr lang="en-US" dirty="0"/>
              <a:t> grade counselor 4-216A</a:t>
            </a:r>
          </a:p>
          <a:p>
            <a:pPr lvl="1"/>
            <a:r>
              <a:rPr lang="en-US" dirty="0"/>
              <a:t>mhagiemc@pasco.k12.fl.us</a:t>
            </a:r>
          </a:p>
          <a:p>
            <a:r>
              <a:rPr lang="en-US" dirty="0"/>
              <a:t>Jena Ferry– Assistant Principal 11</a:t>
            </a:r>
            <a:r>
              <a:rPr lang="en-US" baseline="30000" dirty="0"/>
              <a:t>th</a:t>
            </a:r>
            <a:r>
              <a:rPr lang="en-US" dirty="0"/>
              <a:t> grade 4-216B</a:t>
            </a:r>
          </a:p>
          <a:p>
            <a:pPr lvl="1"/>
            <a:r>
              <a:rPr lang="en-US" dirty="0"/>
              <a:t>jferry@pasco.k12.fl.us</a:t>
            </a:r>
          </a:p>
          <a:p>
            <a:r>
              <a:rPr lang="en-US" dirty="0"/>
              <a:t>Cassie </a:t>
            </a:r>
            <a:r>
              <a:rPr lang="en-US" dirty="0" err="1"/>
              <a:t>Adley</a:t>
            </a:r>
            <a:r>
              <a:rPr lang="en-US" dirty="0"/>
              <a:t> </a:t>
            </a:r>
            <a:r>
              <a:rPr lang="mr-IN" dirty="0"/>
              <a:t>–</a:t>
            </a:r>
            <a:r>
              <a:rPr lang="en-US" dirty="0"/>
              <a:t> College and Career Specialist</a:t>
            </a:r>
          </a:p>
          <a:p>
            <a:pPr lvl="1"/>
            <a:r>
              <a:rPr lang="en-US" dirty="0"/>
              <a:t>cadley@pasco.k12.fl.us</a:t>
            </a:r>
          </a:p>
          <a:p>
            <a:r>
              <a:rPr lang="en-US" dirty="0" err="1"/>
              <a:t>Karie</a:t>
            </a:r>
            <a:r>
              <a:rPr lang="en-US" dirty="0"/>
              <a:t> </a:t>
            </a:r>
            <a:r>
              <a:rPr lang="en-US" dirty="0" err="1"/>
              <a:t>Kwiat</a:t>
            </a:r>
            <a:r>
              <a:rPr lang="en-US" dirty="0"/>
              <a:t> </a:t>
            </a:r>
            <a:r>
              <a:rPr lang="mr-IN" dirty="0"/>
              <a:t>–</a:t>
            </a:r>
            <a:r>
              <a:rPr lang="en-US" dirty="0"/>
              <a:t> Grad Enhancement Coach</a:t>
            </a:r>
          </a:p>
          <a:p>
            <a:pPr marL="457200" lvl="1" indent="0">
              <a:buNone/>
            </a:pPr>
            <a:r>
              <a:rPr lang="en-US" dirty="0"/>
              <a:t>kkwiat@pasco.k12.fl.us</a:t>
            </a:r>
          </a:p>
          <a:p>
            <a:r>
              <a:rPr lang="en-US" dirty="0"/>
              <a:t>Allison Heck</a:t>
            </a:r>
            <a:r>
              <a:rPr lang="mr-IN" dirty="0"/>
              <a:t>–</a:t>
            </a:r>
            <a:r>
              <a:rPr lang="en-US" dirty="0"/>
              <a:t> School Nurse</a:t>
            </a:r>
          </a:p>
          <a:p>
            <a:r>
              <a:rPr lang="en-US" dirty="0"/>
              <a:t>Sarah Franco </a:t>
            </a:r>
            <a:r>
              <a:rPr lang="mr-IN" dirty="0"/>
              <a:t>–</a:t>
            </a:r>
            <a:r>
              <a:rPr lang="en-US" dirty="0"/>
              <a:t> School Social Worker</a:t>
            </a:r>
          </a:p>
          <a:p>
            <a:r>
              <a:rPr lang="en-US" dirty="0"/>
              <a:t>Andrea Latimer-Chaney </a:t>
            </a:r>
            <a:r>
              <a:rPr lang="mr-IN" dirty="0"/>
              <a:t>–</a:t>
            </a:r>
            <a:r>
              <a:rPr lang="en-US" dirty="0"/>
              <a:t> School Psychologist</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7953152" y="5773479"/>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938813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9300" y="226828"/>
            <a:ext cx="4838700" cy="1320800"/>
          </a:xfrm>
        </p:spPr>
        <p:txBody>
          <a:bodyPr/>
          <a:lstStyle/>
          <a:p>
            <a:pPr algn="ctr"/>
            <a:r>
              <a:rPr lang="en-US" dirty="0">
                <a:solidFill>
                  <a:schemeClr val="tx1"/>
                </a:solidFill>
                <a:latin typeface="Chalkduster" panose="03050602040202020205" pitchFamily="66" charset="77"/>
                <a:cs typeface="Chalkboard"/>
              </a:rPr>
              <a:t>Let’s Review!</a:t>
            </a:r>
          </a:p>
        </p:txBody>
      </p:sp>
      <p:sp>
        <p:nvSpPr>
          <p:cNvPr id="3" name="Content Placeholder 2"/>
          <p:cNvSpPr>
            <a:spLocks noGrp="1"/>
          </p:cNvSpPr>
          <p:nvPr>
            <p:ph idx="1"/>
          </p:nvPr>
        </p:nvSpPr>
        <p:spPr>
          <a:xfrm>
            <a:off x="691666" y="1024398"/>
            <a:ext cx="8104115" cy="5178370"/>
          </a:xfrm>
        </p:spPr>
        <p:txBody>
          <a:bodyPr/>
          <a:lstStyle/>
          <a:p>
            <a:pPr marL="0" indent="0">
              <a:buNone/>
            </a:pPr>
            <a:r>
              <a:rPr lang="en-US" sz="2200" dirty="0">
                <a:latin typeface="Arial" panose="020B0604020202020204" pitchFamily="34" charset="0"/>
                <a:cs typeface="Arial" panose="020B0604020202020204" pitchFamily="34" charset="0"/>
              </a:rPr>
              <a:t>1.) What are the prerequisites for DE?</a:t>
            </a:r>
          </a:p>
          <a:p>
            <a:pPr marL="0" indent="0">
              <a:buNone/>
            </a:pPr>
            <a:r>
              <a:rPr lang="en-US" sz="1400" dirty="0">
                <a:latin typeface="Chalkboard"/>
                <a:cs typeface="Chalkboard"/>
              </a:rPr>
              <a:t>	</a:t>
            </a:r>
          </a:p>
          <a:p>
            <a:pPr marL="0" indent="0">
              <a:buNone/>
            </a:pPr>
            <a:r>
              <a:rPr lang="en-US" sz="2200" dirty="0">
                <a:latin typeface="Arial" panose="020B0604020202020204" pitchFamily="34" charset="0"/>
                <a:cs typeface="Arial" panose="020B0604020202020204" pitchFamily="34" charset="0"/>
              </a:rPr>
              <a:t>2.) How many credits do you need to graduate with a standard diploma?</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2200" dirty="0">
                <a:latin typeface="Arial" panose="020B0604020202020204" pitchFamily="34" charset="0"/>
                <a:cs typeface="Arial" panose="020B0604020202020204" pitchFamily="34" charset="0"/>
              </a:rPr>
              <a:t>3.) What GPA do you need to graduate?</a:t>
            </a:r>
          </a:p>
          <a:p>
            <a:pPr marL="0" indent="0">
              <a:buNone/>
            </a:pPr>
            <a:endParaRPr lang="en-US" sz="22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4) If I pass the </a:t>
            </a:r>
            <a:r>
              <a:rPr lang="en-US" sz="2000" i="1" dirty="0">
                <a:latin typeface="Arial" panose="020B0604020202020204" pitchFamily="34" charset="0"/>
                <a:cs typeface="Arial" panose="020B0604020202020204" pitchFamily="34" charset="0"/>
              </a:rPr>
              <a:t>Algebra 1 course</a:t>
            </a:r>
            <a:r>
              <a:rPr lang="en-US" sz="2000" dirty="0">
                <a:latin typeface="Arial" panose="020B0604020202020204" pitchFamily="34" charset="0"/>
                <a:cs typeface="Arial" panose="020B0604020202020204" pitchFamily="34" charset="0"/>
              </a:rPr>
              <a:t>, but fail the EOC I can still graduate?</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5) Do you need to take a language to graduate HS?</a:t>
            </a:r>
            <a:endParaRPr lang="en-US" dirty="0">
              <a:latin typeface="Arial" panose="020B0604020202020204" pitchFamily="34" charset="0"/>
              <a:cs typeface="Arial" panose="020B0604020202020204" pitchFamily="34" charset="0"/>
            </a:endParaRPr>
          </a:p>
          <a:p>
            <a:pPr marL="0" indent="0">
              <a:buNone/>
            </a:pP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7953152" y="5773479"/>
            <a:ext cx="842629" cy="858578"/>
          </a:xfrm>
          <a:prstGeom prst="rect">
            <a:avLst/>
          </a:prstGeom>
          <a:solidFill>
            <a:schemeClr val="accent2">
              <a:alpha val="28000"/>
            </a:schemeClr>
          </a:solidFill>
          <a:ln>
            <a:noFill/>
          </a:ln>
        </p:spPr>
      </p:pic>
      <p:sp>
        <p:nvSpPr>
          <p:cNvPr id="6" name="TextBox 5"/>
          <p:cNvSpPr txBox="1"/>
          <p:nvPr/>
        </p:nvSpPr>
        <p:spPr>
          <a:xfrm>
            <a:off x="1392049" y="1456948"/>
            <a:ext cx="7358098" cy="369332"/>
          </a:xfrm>
          <a:prstGeom prst="rect">
            <a:avLst/>
          </a:prstGeom>
          <a:noFill/>
        </p:spPr>
        <p:txBody>
          <a:bodyPr wrap="square" rtlCol="0">
            <a:spAutoFit/>
          </a:bodyPr>
          <a:lstStyle/>
          <a:p>
            <a:r>
              <a:rPr lang="en-US" dirty="0">
                <a:solidFill>
                  <a:schemeClr val="accent1">
                    <a:lumMod val="75000"/>
                  </a:schemeClr>
                </a:solidFill>
                <a:latin typeface="Arial" panose="020B0604020202020204" pitchFamily="34" charset="0"/>
                <a:cs typeface="Arial" panose="020B0604020202020204" pitchFamily="34" charset="0"/>
              </a:rPr>
              <a:t>3.0 unweighted GPA &amp; college readiness scores (PERT, SA</a:t>
            </a:r>
            <a:r>
              <a:rPr lang="en-US" dirty="0">
                <a:solidFill>
                  <a:schemeClr val="bg1"/>
                </a:solidFill>
                <a:latin typeface="Arial" panose="020B0604020202020204" pitchFamily="34" charset="0"/>
                <a:cs typeface="Arial" panose="020B0604020202020204" pitchFamily="34" charset="0"/>
              </a:rPr>
              <a:t>T, or ACT)</a:t>
            </a:r>
          </a:p>
        </p:txBody>
      </p:sp>
      <p:sp>
        <p:nvSpPr>
          <p:cNvPr id="7" name="TextBox 6"/>
          <p:cNvSpPr txBox="1"/>
          <p:nvPr/>
        </p:nvSpPr>
        <p:spPr>
          <a:xfrm>
            <a:off x="1437683" y="2584900"/>
            <a:ext cx="6946900" cy="369332"/>
          </a:xfrm>
          <a:prstGeom prst="rect">
            <a:avLst/>
          </a:prstGeom>
          <a:noFill/>
        </p:spPr>
        <p:txBody>
          <a:bodyPr wrap="square" rtlCol="0">
            <a:spAutoFit/>
          </a:bodyPr>
          <a:lstStyle/>
          <a:p>
            <a:r>
              <a:rPr lang="en-US" dirty="0">
                <a:solidFill>
                  <a:schemeClr val="accent1">
                    <a:lumMod val="75000"/>
                  </a:schemeClr>
                </a:solidFill>
              </a:rPr>
              <a:t>24 credits</a:t>
            </a:r>
          </a:p>
        </p:txBody>
      </p:sp>
      <p:sp>
        <p:nvSpPr>
          <p:cNvPr id="8" name="TextBox 7"/>
          <p:cNvSpPr txBox="1"/>
          <p:nvPr/>
        </p:nvSpPr>
        <p:spPr>
          <a:xfrm>
            <a:off x="1427566" y="3460441"/>
            <a:ext cx="6946900" cy="369332"/>
          </a:xfrm>
          <a:prstGeom prst="rect">
            <a:avLst/>
          </a:prstGeom>
          <a:noFill/>
        </p:spPr>
        <p:txBody>
          <a:bodyPr wrap="square" rtlCol="0">
            <a:spAutoFit/>
          </a:bodyPr>
          <a:lstStyle/>
          <a:p>
            <a:r>
              <a:rPr lang="en-US" dirty="0">
                <a:solidFill>
                  <a:schemeClr val="accent1">
                    <a:lumMod val="75000"/>
                  </a:schemeClr>
                </a:solidFill>
              </a:rPr>
              <a:t>2.0 unweighted GPA</a:t>
            </a:r>
          </a:p>
        </p:txBody>
      </p:sp>
      <p:sp>
        <p:nvSpPr>
          <p:cNvPr id="9" name="TextBox 8"/>
          <p:cNvSpPr txBox="1"/>
          <p:nvPr/>
        </p:nvSpPr>
        <p:spPr>
          <a:xfrm>
            <a:off x="1427566" y="4366875"/>
            <a:ext cx="6946900" cy="369332"/>
          </a:xfrm>
          <a:prstGeom prst="rect">
            <a:avLst/>
          </a:prstGeom>
          <a:noFill/>
        </p:spPr>
        <p:txBody>
          <a:bodyPr wrap="square" rtlCol="0">
            <a:spAutoFit/>
          </a:bodyPr>
          <a:lstStyle/>
          <a:p>
            <a:r>
              <a:rPr lang="en-US" dirty="0">
                <a:solidFill>
                  <a:schemeClr val="accent1">
                    <a:lumMod val="75000"/>
                  </a:schemeClr>
                </a:solidFill>
              </a:rPr>
              <a:t>No </a:t>
            </a:r>
            <a:r>
              <a:rPr lang="mr-IN" dirty="0">
                <a:solidFill>
                  <a:schemeClr val="accent1">
                    <a:lumMod val="75000"/>
                  </a:schemeClr>
                </a:solidFill>
              </a:rPr>
              <a:t>–</a:t>
            </a:r>
            <a:r>
              <a:rPr lang="en-US" dirty="0">
                <a:solidFill>
                  <a:schemeClr val="accent1">
                    <a:lumMod val="75000"/>
                  </a:schemeClr>
                </a:solidFill>
              </a:rPr>
              <a:t> you will retest in the fall and spring until graduation</a:t>
            </a:r>
          </a:p>
        </p:txBody>
      </p:sp>
      <p:sp>
        <p:nvSpPr>
          <p:cNvPr id="10" name="TextBox 9"/>
          <p:cNvSpPr txBox="1"/>
          <p:nvPr/>
        </p:nvSpPr>
        <p:spPr>
          <a:xfrm>
            <a:off x="1427566" y="5273309"/>
            <a:ext cx="6515469" cy="646331"/>
          </a:xfrm>
          <a:prstGeom prst="rect">
            <a:avLst/>
          </a:prstGeom>
          <a:noFill/>
        </p:spPr>
        <p:txBody>
          <a:bodyPr wrap="square" rtlCol="0">
            <a:spAutoFit/>
          </a:bodyPr>
          <a:lstStyle/>
          <a:p>
            <a:r>
              <a:rPr lang="en-US" dirty="0">
                <a:solidFill>
                  <a:schemeClr val="accent1">
                    <a:lumMod val="75000"/>
                  </a:schemeClr>
                </a:solidFill>
              </a:rPr>
              <a:t>No - 2 years of the same foreign language is required for a university </a:t>
            </a:r>
          </a:p>
        </p:txBody>
      </p:sp>
    </p:spTree>
    <p:extLst>
      <p:ext uri="{BB962C8B-B14F-4D97-AF65-F5344CB8AC3E}">
        <p14:creationId xmlns:p14="http://schemas.microsoft.com/office/powerpoint/2010/main" val="20534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D8E9A12-F09E-E24F-B2FB-9F87D2F808B5}"/>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304800" y="1210736"/>
            <a:ext cx="6881446" cy="4043550"/>
          </a:xfrm>
        </p:spPr>
      </p:pic>
    </p:spTree>
    <p:extLst>
      <p:ext uri="{BB962C8B-B14F-4D97-AF65-F5344CB8AC3E}">
        <p14:creationId xmlns:p14="http://schemas.microsoft.com/office/powerpoint/2010/main" val="231884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0492" y="355738"/>
            <a:ext cx="4958862" cy="604382"/>
          </a:xfrm>
        </p:spPr>
        <p:txBody>
          <a:bodyPr>
            <a:normAutofit fontScale="90000"/>
          </a:bodyPr>
          <a:lstStyle/>
          <a:p>
            <a:r>
              <a:rPr lang="en-US" dirty="0">
                <a:solidFill>
                  <a:schemeClr val="tx1"/>
                </a:solidFill>
                <a:latin typeface="Chalkduster" panose="03050602040202020205" pitchFamily="66" charset="77"/>
                <a:cs typeface="Chalkboard"/>
              </a:rPr>
              <a:t>Critical Learning!</a:t>
            </a:r>
          </a:p>
        </p:txBody>
      </p:sp>
      <p:sp>
        <p:nvSpPr>
          <p:cNvPr id="3" name="Content Placeholder 2"/>
          <p:cNvSpPr>
            <a:spLocks noGrp="1"/>
          </p:cNvSpPr>
          <p:nvPr>
            <p:ph idx="1"/>
          </p:nvPr>
        </p:nvSpPr>
        <p:spPr>
          <a:xfrm>
            <a:off x="188032" y="1119008"/>
            <a:ext cx="7906695" cy="5544946"/>
          </a:xfrm>
        </p:spPr>
        <p:txBody>
          <a:bodyPr>
            <a:normAutofit lnSpcReduction="10000"/>
          </a:bodyPr>
          <a:lstStyle/>
          <a:p>
            <a:r>
              <a:rPr lang="en-US" sz="1600" dirty="0">
                <a:latin typeface="Chalkboard"/>
                <a:cs typeface="Chalkboard"/>
              </a:rPr>
              <a:t>To graduate with a standard diploma, I will need…</a:t>
            </a:r>
          </a:p>
          <a:p>
            <a:pPr lvl="1"/>
            <a:r>
              <a:rPr lang="en-US" dirty="0">
                <a:latin typeface="Chalkboard"/>
                <a:cs typeface="Chalkboard"/>
              </a:rPr>
              <a:t>24 total credits</a:t>
            </a:r>
          </a:p>
          <a:p>
            <a:r>
              <a:rPr lang="en-US" sz="1600" dirty="0">
                <a:latin typeface="Chalkboard"/>
                <a:cs typeface="Chalkboard"/>
              </a:rPr>
              <a:t>To graduate, my GPA must be at least…</a:t>
            </a:r>
          </a:p>
          <a:p>
            <a:pPr lvl="1"/>
            <a:r>
              <a:rPr lang="en-US" dirty="0">
                <a:latin typeface="Chalkboard"/>
                <a:cs typeface="Chalkboard"/>
              </a:rPr>
              <a:t>2.0 unweighted</a:t>
            </a:r>
          </a:p>
          <a:p>
            <a:r>
              <a:rPr lang="en-US" sz="1600" dirty="0">
                <a:latin typeface="Chalkboard"/>
                <a:cs typeface="Chalkboard"/>
              </a:rPr>
              <a:t>EOCs that I will take for graduation are…</a:t>
            </a:r>
          </a:p>
          <a:p>
            <a:pPr lvl="1"/>
            <a:r>
              <a:rPr lang="en-US" i="1" dirty="0">
                <a:latin typeface="Chalkboard"/>
                <a:cs typeface="Chalkboard"/>
              </a:rPr>
              <a:t>Must Pass </a:t>
            </a:r>
            <a:r>
              <a:rPr lang="en-US" dirty="0">
                <a:latin typeface="Chalkboard"/>
                <a:cs typeface="Chalkboard"/>
              </a:rPr>
              <a:t>- ELA FSA or receive concordant score on qualifying test</a:t>
            </a:r>
          </a:p>
          <a:p>
            <a:pPr lvl="1"/>
            <a:r>
              <a:rPr lang="en-US" i="1" dirty="0">
                <a:latin typeface="Chalkboard"/>
                <a:cs typeface="Chalkboard"/>
              </a:rPr>
              <a:t>Must Pass </a:t>
            </a:r>
            <a:r>
              <a:rPr lang="en-US" dirty="0">
                <a:latin typeface="Chalkboard"/>
                <a:cs typeface="Chalkboard"/>
              </a:rPr>
              <a:t>- Algebra 1 EOC or receive concordant score on qualifying test &amp; 30% of yearly grade</a:t>
            </a:r>
          </a:p>
          <a:p>
            <a:pPr lvl="1"/>
            <a:r>
              <a:rPr lang="en-US" dirty="0">
                <a:latin typeface="Chalkboard"/>
                <a:cs typeface="Chalkboard"/>
              </a:rPr>
              <a:t>Biology, Geometry and USH count for 30% of yearly grade</a:t>
            </a:r>
          </a:p>
          <a:p>
            <a:r>
              <a:rPr lang="en-US" sz="1600" dirty="0">
                <a:latin typeface="Chalkboard"/>
                <a:cs typeface="Chalkboard"/>
              </a:rPr>
              <a:t>If I fail a course (59% or below), I can recover the credit by attending…</a:t>
            </a:r>
          </a:p>
          <a:p>
            <a:pPr lvl="1"/>
            <a:r>
              <a:rPr lang="en-US" dirty="0">
                <a:latin typeface="Chalkboard"/>
                <a:cs typeface="Chalkboard"/>
              </a:rPr>
              <a:t>Summer School</a:t>
            </a:r>
          </a:p>
          <a:p>
            <a:pPr lvl="1"/>
            <a:r>
              <a:rPr lang="en-US" dirty="0">
                <a:latin typeface="Chalkboard"/>
                <a:cs typeface="Chalkboard"/>
              </a:rPr>
              <a:t>APEX (PCSD)</a:t>
            </a:r>
          </a:p>
          <a:p>
            <a:pPr lvl="1"/>
            <a:r>
              <a:rPr lang="en-US" dirty="0">
                <a:latin typeface="Chalkboard"/>
                <a:cs typeface="Chalkboard"/>
              </a:rPr>
              <a:t>Pasco </a:t>
            </a:r>
            <a:r>
              <a:rPr lang="en-US" dirty="0" err="1">
                <a:latin typeface="Chalkboard"/>
                <a:cs typeface="Chalkboard"/>
              </a:rPr>
              <a:t>eSchool</a:t>
            </a:r>
            <a:r>
              <a:rPr lang="en-US" dirty="0">
                <a:latin typeface="Chalkboard"/>
                <a:cs typeface="Chalkboard"/>
              </a:rPr>
              <a:t> </a:t>
            </a:r>
            <a:r>
              <a:rPr lang="en-US" dirty="0">
                <a:latin typeface="Arial" panose="020B0604020202020204" pitchFamily="34" charset="0"/>
                <a:cs typeface="Arial" panose="020B0604020202020204" pitchFamily="34" charset="0"/>
              </a:rPr>
              <a:t>Sign up at </a:t>
            </a:r>
            <a:r>
              <a:rPr lang="en-US" dirty="0">
                <a:latin typeface="Chalkboard" panose="03050602040202020205" pitchFamily="66" charset="77"/>
                <a:cs typeface="Arial" panose="020B0604020202020204" pitchFamily="34" charset="0"/>
                <a:hlinkClick r:id="rId3"/>
              </a:rPr>
              <a:t>http://www.flvs.</a:t>
            </a:r>
            <a:r>
              <a:rPr lang="en-US">
                <a:latin typeface="Chalkboard" panose="03050602040202020205" pitchFamily="66" charset="77"/>
                <a:cs typeface="Arial" panose="020B0604020202020204" pitchFamily="34" charset="0"/>
                <a:hlinkClick r:id="rId3"/>
              </a:rPr>
              <a:t>net/</a:t>
            </a:r>
            <a:endParaRPr lang="en-US">
              <a:latin typeface="Chalkboard" panose="03050602040202020205" pitchFamily="66" charset="77"/>
              <a:cs typeface="Arial" panose="020B0604020202020204" pitchFamily="34" charset="0"/>
            </a:endParaRPr>
          </a:p>
          <a:p>
            <a:pPr marL="457200" lvl="1" indent="0">
              <a:buNone/>
            </a:pPr>
            <a:endParaRPr lang="en-US">
              <a:latin typeface="Chalkboard"/>
              <a:cs typeface="Chalkboard"/>
            </a:endParaRPr>
          </a:p>
          <a:p>
            <a:pPr marL="282575" lvl="1" indent="0">
              <a:buNone/>
            </a:pPr>
            <a:r>
              <a:rPr lang="en-US">
                <a:latin typeface="Chalkboard"/>
                <a:cs typeface="Chalkboard"/>
              </a:rPr>
              <a:t>Is </a:t>
            </a:r>
            <a:r>
              <a:rPr lang="en-US" dirty="0">
                <a:latin typeface="Chalkboard"/>
                <a:cs typeface="Chalkboard"/>
              </a:rPr>
              <a:t>it too early to think about graduation requirements?</a:t>
            </a:r>
          </a:p>
          <a:p>
            <a:pPr lvl="1"/>
            <a:r>
              <a:rPr lang="en-US" dirty="0">
                <a:latin typeface="Chalkboard"/>
                <a:cs typeface="Chalkboard"/>
              </a:rPr>
              <a:t>ABSOLUTELY NOT!!!!</a:t>
            </a:r>
          </a:p>
          <a:p>
            <a:pPr marL="282575" lvl="1" indent="0">
              <a:buNone/>
            </a:pPr>
            <a:endParaRPr lang="en-US" dirty="0">
              <a:latin typeface="Chalkboard"/>
              <a:cs typeface="Chalkboard"/>
            </a:endParaRPr>
          </a:p>
          <a:p>
            <a:pPr marL="282575" lvl="1" indent="0">
              <a:buNone/>
            </a:pPr>
            <a:endParaRPr lang="en-US" dirty="0">
              <a:latin typeface="Chalkboard"/>
              <a:cs typeface="Chalkboard"/>
            </a:endParaRPr>
          </a:p>
          <a:p>
            <a:pPr lvl="1"/>
            <a:endParaRPr lang="en-US" dirty="0">
              <a:latin typeface="Chalkboard"/>
              <a:cs typeface="Chalkboard"/>
            </a:endParaRPr>
          </a:p>
          <a:p>
            <a:endParaRPr lang="en-US" dirty="0"/>
          </a:p>
          <a:p>
            <a:endParaRPr lang="en-US" dirty="0"/>
          </a:p>
          <a:p>
            <a:pPr lvl="1"/>
            <a:endParaRPr lang="en-US" dirty="0"/>
          </a:p>
          <a:p>
            <a:pPr lvl="1"/>
            <a:endParaRPr lang="en-US" dirty="0"/>
          </a:p>
          <a:p>
            <a:pPr lvl="1"/>
            <a:endParaRPr lang="en-US" dirty="0"/>
          </a:p>
          <a:p>
            <a:pPr marL="282575" lvl="1" indent="0">
              <a:buNone/>
            </a:pPr>
            <a:endParaRPr lang="en-US" dirty="0"/>
          </a:p>
        </p:txBody>
      </p:sp>
      <p:pic>
        <p:nvPicPr>
          <p:cNvPr id="6" name="Picture 5"/>
          <p:cNvPicPr/>
          <p:nvPr/>
        </p:nvPicPr>
        <p:blipFill>
          <a:blip r:embed="rId4">
            <a:extLst>
              <a:ext uri="{28A0092B-C50C-407E-A947-70E740481C1C}">
                <a14:useLocalDpi xmlns:a14="http://schemas.microsoft.com/office/drawing/2010/main" val="0"/>
              </a:ext>
            </a:extLst>
          </a:blip>
          <a:srcRect/>
          <a:stretch>
            <a:fillRect/>
          </a:stretch>
        </p:blipFill>
        <p:spPr bwMode="auto">
          <a:xfrm>
            <a:off x="7941635" y="5805376"/>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402806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4762" y="317009"/>
            <a:ext cx="6060558" cy="863205"/>
          </a:xfrm>
        </p:spPr>
        <p:txBody>
          <a:bodyPr>
            <a:normAutofit/>
          </a:bodyPr>
          <a:lstStyle/>
          <a:p>
            <a:pPr algn="ctr"/>
            <a:r>
              <a:rPr lang="en-US" dirty="0">
                <a:solidFill>
                  <a:schemeClr val="tx1"/>
                </a:solidFill>
                <a:latin typeface="Chalkduster" panose="03050602040202020205" pitchFamily="66" charset="77"/>
                <a:cs typeface="Chalkboard"/>
              </a:rPr>
              <a:t>Where Should You Be?</a:t>
            </a:r>
          </a:p>
        </p:txBody>
      </p:sp>
      <p:sp>
        <p:nvSpPr>
          <p:cNvPr id="3" name="Content Placeholder 2"/>
          <p:cNvSpPr>
            <a:spLocks noGrp="1"/>
          </p:cNvSpPr>
          <p:nvPr>
            <p:ph idx="1"/>
          </p:nvPr>
        </p:nvSpPr>
        <p:spPr>
          <a:xfrm>
            <a:off x="736715" y="996463"/>
            <a:ext cx="7974006" cy="5163038"/>
          </a:xfrm>
        </p:spPr>
        <p:txBody>
          <a:bodyPr>
            <a:normAutofit lnSpcReduction="10000"/>
          </a:bodyPr>
          <a:lstStyle/>
          <a:p>
            <a:r>
              <a:rPr lang="en-US" sz="1600" dirty="0">
                <a:latin typeface="Chalkboard" panose="03050602040202020205" pitchFamily="66" charset="77"/>
                <a:cs typeface="Arial" panose="020B0604020202020204" pitchFamily="34" charset="0"/>
              </a:rPr>
              <a:t>You should have </a:t>
            </a:r>
            <a:r>
              <a:rPr lang="en-US" sz="1600" b="1" dirty="0">
                <a:latin typeface="Chalkboard" panose="03050602040202020205" pitchFamily="66" charset="77"/>
                <a:cs typeface="Arial" panose="020B0604020202020204" pitchFamily="34" charset="0"/>
              </a:rPr>
              <a:t>at least twelve (12) credits </a:t>
            </a:r>
            <a:r>
              <a:rPr lang="en-US" sz="1600" dirty="0">
                <a:latin typeface="Chalkboard" panose="03050602040202020205" pitchFamily="66" charset="77"/>
                <a:cs typeface="Arial" panose="020B0604020202020204" pitchFamily="34" charset="0"/>
              </a:rPr>
              <a:t>from your freshman (9</a:t>
            </a:r>
            <a:r>
              <a:rPr lang="en-US" sz="1600" baseline="30000" dirty="0">
                <a:latin typeface="Chalkboard" panose="03050602040202020205" pitchFamily="66" charset="77"/>
                <a:cs typeface="Arial" panose="020B0604020202020204" pitchFamily="34" charset="0"/>
              </a:rPr>
              <a:t>th</a:t>
            </a:r>
            <a:r>
              <a:rPr lang="en-US" sz="1600" dirty="0">
                <a:latin typeface="Chalkboard" panose="03050602040202020205" pitchFamily="66" charset="77"/>
                <a:cs typeface="Arial" panose="020B0604020202020204" pitchFamily="34" charset="0"/>
              </a:rPr>
              <a:t>) and Sophomore (10</a:t>
            </a:r>
            <a:r>
              <a:rPr lang="en-US" sz="1600" baseline="30000" dirty="0">
                <a:latin typeface="Chalkboard" panose="03050602040202020205" pitchFamily="66" charset="77"/>
                <a:cs typeface="Arial" panose="020B0604020202020204" pitchFamily="34" charset="0"/>
              </a:rPr>
              <a:t>th</a:t>
            </a:r>
            <a:r>
              <a:rPr lang="en-US" sz="1600" dirty="0">
                <a:latin typeface="Chalkboard" panose="03050602040202020205" pitchFamily="66" charset="77"/>
                <a:cs typeface="Arial" panose="020B0604020202020204" pitchFamily="34" charset="0"/>
              </a:rPr>
              <a:t>) years, along with a </a:t>
            </a:r>
            <a:r>
              <a:rPr lang="en-US" sz="1600" b="1" dirty="0">
                <a:latin typeface="Chalkboard" panose="03050602040202020205" pitchFamily="66" charset="77"/>
                <a:cs typeface="Arial" panose="020B0604020202020204" pitchFamily="34" charset="0"/>
              </a:rPr>
              <a:t>minimum unweighted GPA of 2.0</a:t>
            </a:r>
            <a:r>
              <a:rPr lang="en-US" sz="1600" dirty="0">
                <a:latin typeface="Chalkboard" panose="03050602040202020205" pitchFamily="66" charset="77"/>
                <a:cs typeface="Arial" panose="020B0604020202020204" pitchFamily="34" charset="0"/>
              </a:rPr>
              <a:t>. If you took high school classes in middle school and/or online classes during the summer, you may have more than twelve (12) credits. You will still have to take six (6) classes each school year even though you will be graduating with more than 24 credits. If you took HS classes in MS, and do not see them reflected on your academic history, your parent/guardian must contact your MS to have them send your transcripts to our Registrar (</a:t>
            </a:r>
            <a:r>
              <a:rPr lang="en-US" sz="1600" dirty="0" err="1">
                <a:latin typeface="Chalkboard" panose="03050602040202020205" pitchFamily="66" charset="77"/>
                <a:cs typeface="Arial" panose="020B0604020202020204" pitchFamily="34" charset="0"/>
              </a:rPr>
              <a:t>Geisa</a:t>
            </a:r>
            <a:r>
              <a:rPr lang="en-US" sz="1600" dirty="0">
                <a:latin typeface="Chalkboard" panose="03050602040202020205" pitchFamily="66" charset="77"/>
                <a:cs typeface="Arial" panose="020B0604020202020204" pitchFamily="34" charset="0"/>
              </a:rPr>
              <a:t> Perez)then this will reflect toward your graduation requirements/GPA.</a:t>
            </a:r>
          </a:p>
          <a:p>
            <a:pPr lvl="1"/>
            <a:r>
              <a:rPr lang="en-US" dirty="0">
                <a:latin typeface="Chalkboard" panose="03050602040202020205" pitchFamily="66" charset="77"/>
                <a:cs typeface="Arial" panose="020B0604020202020204" pitchFamily="34" charset="0"/>
              </a:rPr>
              <a:t>Common classes taken in MS: </a:t>
            </a:r>
          </a:p>
          <a:p>
            <a:pPr lvl="2"/>
            <a:r>
              <a:rPr lang="en-US" sz="1600" dirty="0">
                <a:latin typeface="Chalkboard" panose="03050602040202020205" pitchFamily="66" charset="77"/>
                <a:cs typeface="Arial" panose="020B0604020202020204" pitchFamily="34" charset="0"/>
              </a:rPr>
              <a:t>Algebra 1</a:t>
            </a:r>
          </a:p>
          <a:p>
            <a:pPr lvl="2"/>
            <a:r>
              <a:rPr lang="en-US" sz="1600" dirty="0">
                <a:latin typeface="Chalkboard" panose="03050602040202020205" pitchFamily="66" charset="77"/>
                <a:cs typeface="Arial" panose="020B0604020202020204" pitchFamily="34" charset="0"/>
              </a:rPr>
              <a:t>Physical Science</a:t>
            </a:r>
          </a:p>
          <a:p>
            <a:pPr lvl="2"/>
            <a:r>
              <a:rPr lang="en-US" sz="1600" dirty="0">
                <a:latin typeface="Chalkboard" panose="03050602040202020205" pitchFamily="66" charset="77"/>
                <a:cs typeface="Arial" panose="020B0604020202020204" pitchFamily="34" charset="0"/>
              </a:rPr>
              <a:t>Spanish 1/Spanish 2</a:t>
            </a:r>
          </a:p>
          <a:p>
            <a:r>
              <a:rPr lang="en-US" sz="1600" dirty="0">
                <a:latin typeface="Chalkboard" panose="03050602040202020205" pitchFamily="66" charset="77"/>
                <a:cs typeface="Arial" panose="020B0604020202020204" pitchFamily="34" charset="0"/>
              </a:rPr>
              <a:t>If you did not pass a HS level class, we will need to meet to talk about a plan to recover the class(es) to get back on track! </a:t>
            </a:r>
          </a:p>
          <a:p>
            <a:r>
              <a:rPr lang="en-US" sz="1600" dirty="0">
                <a:latin typeface="Chalkboard" panose="03050602040202020205" pitchFamily="66" charset="77"/>
                <a:cs typeface="Arial" panose="020B0604020202020204" pitchFamily="34" charset="0"/>
              </a:rPr>
              <a:t>If you want to graduate early, essentially this year, you must speak with me NOW!!!</a:t>
            </a:r>
          </a:p>
          <a:p>
            <a:r>
              <a:rPr lang="en-US" sz="1600" dirty="0">
                <a:latin typeface="Chalkboard" panose="03050602040202020205" pitchFamily="66" charset="77"/>
                <a:cs typeface="Arial" panose="020B0604020202020204" pitchFamily="34" charset="0"/>
              </a:rPr>
              <a:t>PLAN AHEAD!!! </a:t>
            </a:r>
            <a:r>
              <a:rPr lang="en-US" sz="1600" dirty="0">
                <a:latin typeface="Chalkboard" panose="03050602040202020205" pitchFamily="66" charset="77"/>
                <a:cs typeface="Arial" panose="020B0604020202020204" pitchFamily="34" charset="0"/>
                <a:sym typeface="Wingdings"/>
              </a:rPr>
              <a:t></a:t>
            </a:r>
            <a:endParaRPr lang="en-US" sz="1600" dirty="0">
              <a:latin typeface="Chalkboard" panose="03050602040202020205" pitchFamily="66" charset="77"/>
              <a:cs typeface="Arial" panose="020B0604020202020204" pitchFamily="34"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7868092" y="5794744"/>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2455108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637" y="226828"/>
            <a:ext cx="6347713" cy="1166038"/>
          </a:xfrm>
        </p:spPr>
        <p:txBody>
          <a:bodyPr>
            <a:noAutofit/>
          </a:bodyPr>
          <a:lstStyle/>
          <a:p>
            <a:pPr algn="ctr"/>
            <a:r>
              <a:rPr lang="en-US" dirty="0">
                <a:solidFill>
                  <a:schemeClr val="tx1"/>
                </a:solidFill>
                <a:latin typeface="Chalkduster" panose="03050602040202020205" pitchFamily="66" charset="77"/>
                <a:ea typeface="Chalkboard" charset="0"/>
                <a:cs typeface="Chalkboard" charset="0"/>
              </a:rPr>
              <a:t>What is a credit? </a:t>
            </a:r>
            <a:br>
              <a:rPr lang="en-US" dirty="0">
                <a:solidFill>
                  <a:schemeClr val="tx1"/>
                </a:solidFill>
                <a:latin typeface="Chalkduster" panose="03050602040202020205" pitchFamily="66" charset="77"/>
                <a:ea typeface="Chalkboard" charset="0"/>
                <a:cs typeface="Chalkboard" charset="0"/>
              </a:rPr>
            </a:br>
            <a:r>
              <a:rPr lang="en-US" dirty="0">
                <a:solidFill>
                  <a:schemeClr val="tx1"/>
                </a:solidFill>
                <a:latin typeface="Chalkduster" panose="03050602040202020205" pitchFamily="66" charset="77"/>
                <a:ea typeface="Chalkboard" charset="0"/>
                <a:cs typeface="Chalkboard" charset="0"/>
              </a:rPr>
              <a:t>How do I earn credits?</a:t>
            </a:r>
          </a:p>
        </p:txBody>
      </p:sp>
      <p:sp>
        <p:nvSpPr>
          <p:cNvPr id="5" name="Content Placeholder 4">
            <a:extLst>
              <a:ext uri="{FF2B5EF4-FFF2-40B4-BE49-F238E27FC236}">
                <a16:creationId xmlns:a16="http://schemas.microsoft.com/office/drawing/2014/main" id="{6BFAEC5D-721F-2B4B-8347-BD2CE6EB7245}"/>
              </a:ext>
            </a:extLst>
          </p:cNvPr>
          <p:cNvSpPr>
            <a:spLocks noGrp="1"/>
          </p:cNvSpPr>
          <p:nvPr>
            <p:ph idx="1"/>
          </p:nvPr>
        </p:nvSpPr>
        <p:spPr>
          <a:xfrm>
            <a:off x="609598" y="2160590"/>
            <a:ext cx="7289261" cy="3880773"/>
          </a:xfrm>
        </p:spPr>
        <p:txBody>
          <a:bodyPr/>
          <a:lstStyle/>
          <a:p>
            <a:pPr marL="0" indent="0" algn="ctr">
              <a:buNone/>
            </a:pPr>
            <a:r>
              <a:rPr lang="en-US" b="1" dirty="0">
                <a:latin typeface="Chalkboard" panose="03050602040202020205" pitchFamily="66" charset="77"/>
              </a:rPr>
              <a:t>Students earn credits by passing classes.</a:t>
            </a:r>
          </a:p>
          <a:p>
            <a:endParaRPr lang="en-US" dirty="0">
              <a:latin typeface="Chalkboard" panose="03050602040202020205" pitchFamily="66" charset="77"/>
            </a:endParaRPr>
          </a:p>
          <a:p>
            <a:r>
              <a:rPr lang="en-US" dirty="0">
                <a:latin typeface="Chalkboard" panose="03050602040202020205" pitchFamily="66" charset="77"/>
              </a:rPr>
              <a:t>A unit of measure assigned to each course by the state.</a:t>
            </a:r>
          </a:p>
          <a:p>
            <a:r>
              <a:rPr lang="en-US" dirty="0">
                <a:latin typeface="Chalkboard" panose="03050602040202020205" pitchFamily="66" charset="77"/>
              </a:rPr>
              <a:t>One credit is earned by passing a yearlong class (1.0 credit)</a:t>
            </a:r>
          </a:p>
          <a:p>
            <a:r>
              <a:rPr lang="en-US" dirty="0">
                <a:latin typeface="Chalkboard" panose="03050602040202020205" pitchFamily="66" charset="77"/>
              </a:rPr>
              <a:t>Semester long class = 0.5 credit</a:t>
            </a:r>
          </a:p>
          <a:p>
            <a:r>
              <a:rPr lang="en-US" dirty="0">
                <a:latin typeface="Chalkboard" panose="03050602040202020205" pitchFamily="66" charset="77"/>
              </a:rPr>
              <a:t>6 credits per year</a:t>
            </a:r>
          </a:p>
          <a:p>
            <a:r>
              <a:rPr lang="en-US" dirty="0">
                <a:latin typeface="Chalkboard" panose="03050602040202020205" pitchFamily="66" charset="77"/>
              </a:rPr>
              <a:t>24 credits needed to graduate</a:t>
            </a:r>
          </a:p>
          <a:p>
            <a:endParaRPr lang="en-US" dirty="0">
              <a:latin typeface="Chalkboard" panose="03050602040202020205" pitchFamily="66" charset="77"/>
            </a:endParaRPr>
          </a:p>
          <a:p>
            <a:r>
              <a:rPr lang="en-US" dirty="0">
                <a:latin typeface="Chalkboard" panose="03050602040202020205" pitchFamily="66" charset="77"/>
              </a:rPr>
              <a:t>Every course you take appears on your transcript! </a:t>
            </a:r>
          </a:p>
        </p:txBody>
      </p:sp>
    </p:spTree>
    <p:extLst>
      <p:ext uri="{BB962C8B-B14F-4D97-AF65-F5344CB8AC3E}">
        <p14:creationId xmlns:p14="http://schemas.microsoft.com/office/powerpoint/2010/main" val="1873603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C5B04-10D0-184C-B7A7-D7432E3BCBA3}"/>
              </a:ext>
            </a:extLst>
          </p:cNvPr>
          <p:cNvSpPr>
            <a:spLocks noGrp="1"/>
          </p:cNvSpPr>
          <p:nvPr>
            <p:ph type="title"/>
          </p:nvPr>
        </p:nvSpPr>
        <p:spPr>
          <a:xfrm>
            <a:off x="563598" y="257908"/>
            <a:ext cx="6347713" cy="1320800"/>
          </a:xfrm>
        </p:spPr>
        <p:txBody>
          <a:bodyPr/>
          <a:lstStyle/>
          <a:p>
            <a:pPr algn="ctr"/>
            <a:r>
              <a:rPr lang="en-US" dirty="0">
                <a:solidFill>
                  <a:schemeClr val="tx1"/>
                </a:solidFill>
                <a:latin typeface="Chalkduster" panose="03050602040202020205" pitchFamily="66" charset="77"/>
              </a:rPr>
              <a:t>Grade Point Average (GPA)</a:t>
            </a:r>
          </a:p>
        </p:txBody>
      </p:sp>
      <p:sp>
        <p:nvSpPr>
          <p:cNvPr id="3" name="Content Placeholder 2">
            <a:extLst>
              <a:ext uri="{FF2B5EF4-FFF2-40B4-BE49-F238E27FC236}">
                <a16:creationId xmlns:a16="http://schemas.microsoft.com/office/drawing/2014/main" id="{3C9B0E3D-ECFB-0441-B79A-C9BD528D21A9}"/>
              </a:ext>
            </a:extLst>
          </p:cNvPr>
          <p:cNvSpPr>
            <a:spLocks noGrp="1"/>
          </p:cNvSpPr>
          <p:nvPr>
            <p:ph idx="1"/>
          </p:nvPr>
        </p:nvSpPr>
        <p:spPr>
          <a:xfrm>
            <a:off x="480646" y="1738559"/>
            <a:ext cx="1919592" cy="3880773"/>
          </a:xfrm>
        </p:spPr>
        <p:txBody>
          <a:bodyPr>
            <a:normAutofit fontScale="77500" lnSpcReduction="20000"/>
          </a:bodyPr>
          <a:lstStyle/>
          <a:p>
            <a:r>
              <a:rPr lang="en-US" dirty="0">
                <a:latin typeface="Chalkboard" panose="03050602040202020205" pitchFamily="66" charset="77"/>
                <a:cs typeface="Arial" panose="020B0604020202020204" pitchFamily="34" charset="0"/>
              </a:rPr>
              <a:t>All grades have a numerical equivalent</a:t>
            </a:r>
          </a:p>
          <a:p>
            <a:r>
              <a:rPr lang="en-US" dirty="0">
                <a:latin typeface="Chalkboard" panose="03050602040202020205" pitchFamily="66" charset="77"/>
                <a:cs typeface="Arial" panose="020B0604020202020204" pitchFamily="34" charset="0"/>
              </a:rPr>
              <a:t>Unweighted**</a:t>
            </a:r>
          </a:p>
          <a:p>
            <a:pPr marL="0" indent="0" algn="ctr">
              <a:buNone/>
            </a:pP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rPr>
              <a:t>A = 4</a:t>
            </a:r>
          </a:p>
          <a:p>
            <a:pPr marL="0" indent="0" algn="ctr">
              <a:buNone/>
            </a:pP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B = 3</a:t>
            </a:r>
          </a:p>
          <a:p>
            <a:pPr marL="0" indent="0" algn="ctr">
              <a:buNone/>
            </a:pP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rPr>
              <a:t>C = 2</a:t>
            </a:r>
          </a:p>
          <a:p>
            <a:pPr marL="0" indent="0" algn="ctr">
              <a:buNone/>
            </a:pP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rPr>
              <a:t>D = 1</a:t>
            </a:r>
          </a:p>
          <a:p>
            <a:pPr marL="0" indent="0" algn="ctr">
              <a:buNone/>
            </a:pPr>
            <a:endParaRPr lang="en-US" b="1" dirty="0">
              <a:solidFill>
                <a:srgbClr val="C00000"/>
              </a:solidFill>
              <a:latin typeface="Arial" panose="020B0604020202020204" pitchFamily="34" charset="0"/>
              <a:cs typeface="Arial" panose="020B0604020202020204" pitchFamily="34" charset="0"/>
            </a:endParaRPr>
          </a:p>
          <a:p>
            <a:pPr marL="0" indent="0" algn="ctr">
              <a:buNone/>
            </a:pPr>
            <a:r>
              <a:rPr lang="en-US" b="1" dirty="0">
                <a:solidFill>
                  <a:srgbClr val="C00000"/>
                </a:solidFill>
                <a:latin typeface="Arial" panose="020B0604020202020204" pitchFamily="34" charset="0"/>
                <a:cs typeface="Arial" panose="020B0604020202020204" pitchFamily="34" charset="0"/>
              </a:rPr>
              <a:t>F = 0</a:t>
            </a:r>
          </a:p>
        </p:txBody>
      </p:sp>
      <p:sp>
        <p:nvSpPr>
          <p:cNvPr id="5" name="Content Placeholder 2">
            <a:extLst>
              <a:ext uri="{FF2B5EF4-FFF2-40B4-BE49-F238E27FC236}">
                <a16:creationId xmlns:a16="http://schemas.microsoft.com/office/drawing/2014/main" id="{BDAC5B06-FED4-B548-A917-E8FB1E769E26}"/>
              </a:ext>
            </a:extLst>
          </p:cNvPr>
          <p:cNvSpPr txBox="1">
            <a:spLocks/>
          </p:cNvSpPr>
          <p:nvPr/>
        </p:nvSpPr>
        <p:spPr>
          <a:xfrm>
            <a:off x="5615353" y="1738558"/>
            <a:ext cx="3048001" cy="4090459"/>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latin typeface="Chalkboard" panose="03050602040202020205" pitchFamily="66" charset="77"/>
                <a:cs typeface="Arial" panose="020B0604020202020204" pitchFamily="34" charset="0"/>
              </a:rPr>
              <a:t>Extra 1.0 point to each grade for Advanced Placement (AP) &amp; Dual Enrollment courses (DE)</a:t>
            </a:r>
          </a:p>
          <a:p>
            <a:r>
              <a:rPr lang="en-US" dirty="0">
                <a:latin typeface="Chalkboard" panose="03050602040202020205" pitchFamily="66" charset="77"/>
                <a:cs typeface="Arial" panose="020B0604020202020204" pitchFamily="34" charset="0"/>
              </a:rPr>
              <a:t>Weighted</a:t>
            </a:r>
          </a:p>
          <a:p>
            <a:pPr marL="0" indent="0" algn="ctr">
              <a:buFont typeface="Wingdings 3" charset="2"/>
              <a:buNone/>
            </a:pPr>
            <a:endParaRPr lang="en-US" dirty="0">
              <a:latin typeface="Arial" panose="020B0604020202020204" pitchFamily="34" charset="0"/>
              <a:cs typeface="Arial" panose="020B0604020202020204" pitchFamily="34" charset="0"/>
            </a:endParaRPr>
          </a:p>
          <a:p>
            <a:pPr marL="0" indent="0" algn="ctr">
              <a:buFont typeface="Wingdings 3" charset="2"/>
              <a:buNone/>
            </a:pPr>
            <a:r>
              <a:rPr lang="en-US" dirty="0">
                <a:latin typeface="Arial" panose="020B0604020202020204" pitchFamily="34" charset="0"/>
                <a:cs typeface="Arial" panose="020B0604020202020204" pitchFamily="34" charset="0"/>
              </a:rPr>
              <a:t>A = 5</a:t>
            </a:r>
          </a:p>
          <a:p>
            <a:pPr marL="0" indent="0" algn="ctr">
              <a:buFont typeface="Wingdings 3" charset="2"/>
              <a:buNone/>
            </a:pP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B = 4</a:t>
            </a:r>
          </a:p>
          <a:p>
            <a:pPr marL="0" indent="0" algn="ctr">
              <a:buFont typeface="Wingdings 3" charset="2"/>
              <a:buNone/>
            </a:pPr>
            <a:endParaRPr lang="en-US" dirty="0">
              <a:latin typeface="Arial" panose="020B0604020202020204" pitchFamily="34" charset="0"/>
              <a:cs typeface="Arial" panose="020B0604020202020204" pitchFamily="34" charset="0"/>
            </a:endParaRPr>
          </a:p>
          <a:p>
            <a:pPr marL="0" indent="0" algn="ctr">
              <a:buFont typeface="Wingdings 3" charset="2"/>
              <a:buNone/>
            </a:pPr>
            <a:r>
              <a:rPr lang="en-US" dirty="0">
                <a:latin typeface="Arial" panose="020B0604020202020204" pitchFamily="34" charset="0"/>
                <a:cs typeface="Arial" panose="020B0604020202020204" pitchFamily="34" charset="0"/>
              </a:rPr>
              <a:t>C = 3</a:t>
            </a:r>
          </a:p>
          <a:p>
            <a:pPr marL="0" indent="0" algn="ctr">
              <a:buFont typeface="Wingdings 3" charset="2"/>
              <a:buNone/>
            </a:pPr>
            <a:endParaRPr lang="en-US" dirty="0">
              <a:latin typeface="Arial" panose="020B0604020202020204" pitchFamily="34" charset="0"/>
              <a:cs typeface="Arial" panose="020B0604020202020204" pitchFamily="34" charset="0"/>
            </a:endParaRPr>
          </a:p>
          <a:p>
            <a:pPr marL="0" indent="0" algn="ctr">
              <a:buFont typeface="Wingdings 3" charset="2"/>
              <a:buNone/>
            </a:pPr>
            <a:r>
              <a:rPr lang="en-US" dirty="0">
                <a:latin typeface="Arial" panose="020B0604020202020204" pitchFamily="34" charset="0"/>
                <a:cs typeface="Arial" panose="020B0604020202020204" pitchFamily="34" charset="0"/>
              </a:rPr>
              <a:t>D = 1</a:t>
            </a:r>
          </a:p>
          <a:p>
            <a:pPr marL="0" indent="0" algn="ctr">
              <a:buFont typeface="Wingdings 3" charset="2"/>
              <a:buNone/>
            </a:pPr>
            <a:endParaRPr lang="en-US" b="1" dirty="0">
              <a:solidFill>
                <a:srgbClr val="C00000"/>
              </a:solidFill>
              <a:latin typeface="Arial" panose="020B0604020202020204" pitchFamily="34" charset="0"/>
              <a:cs typeface="Arial" panose="020B0604020202020204" pitchFamily="34" charset="0"/>
            </a:endParaRPr>
          </a:p>
          <a:p>
            <a:pPr marL="0" indent="0" algn="ctr">
              <a:buFont typeface="Wingdings 3" charset="2"/>
              <a:buNone/>
            </a:pPr>
            <a:r>
              <a:rPr lang="en-US" b="1" dirty="0">
                <a:solidFill>
                  <a:srgbClr val="C00000"/>
                </a:solidFill>
                <a:latin typeface="Arial" panose="020B0604020202020204" pitchFamily="34" charset="0"/>
                <a:cs typeface="Arial" panose="020B0604020202020204" pitchFamily="34" charset="0"/>
              </a:rPr>
              <a:t>F = 0</a:t>
            </a:r>
          </a:p>
        </p:txBody>
      </p:sp>
      <p:sp>
        <p:nvSpPr>
          <p:cNvPr id="6" name="Content Placeholder 2">
            <a:extLst>
              <a:ext uri="{FF2B5EF4-FFF2-40B4-BE49-F238E27FC236}">
                <a16:creationId xmlns:a16="http://schemas.microsoft.com/office/drawing/2014/main" id="{440ABBF3-7E6C-CF40-89E2-5668727323AE}"/>
              </a:ext>
            </a:extLst>
          </p:cNvPr>
          <p:cNvSpPr txBox="1">
            <a:spLocks/>
          </p:cNvSpPr>
          <p:nvPr/>
        </p:nvSpPr>
        <p:spPr>
          <a:xfrm>
            <a:off x="2925458" y="1738558"/>
            <a:ext cx="2546837" cy="3880773"/>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latin typeface="Chalkboard" panose="03050602040202020205" pitchFamily="66" charset="77"/>
                <a:cs typeface="Arial" panose="020B0604020202020204" pitchFamily="34" charset="0"/>
              </a:rPr>
              <a:t>An additional 0.5 point will be added for honors courses</a:t>
            </a:r>
          </a:p>
          <a:p>
            <a:r>
              <a:rPr lang="en-US" dirty="0">
                <a:latin typeface="Chalkboard" panose="03050602040202020205" pitchFamily="66" charset="77"/>
                <a:cs typeface="Arial" panose="020B0604020202020204" pitchFamily="34" charset="0"/>
              </a:rPr>
              <a:t>Weighted</a:t>
            </a:r>
          </a:p>
          <a:p>
            <a:pPr marL="0" indent="0" algn="ctr">
              <a:buFont typeface="Wingdings 3" charset="2"/>
              <a:buNone/>
            </a:pPr>
            <a:endParaRPr lang="en-US" dirty="0">
              <a:latin typeface="Arial" panose="020B0604020202020204" pitchFamily="34" charset="0"/>
              <a:cs typeface="Arial" panose="020B0604020202020204" pitchFamily="34" charset="0"/>
            </a:endParaRPr>
          </a:p>
          <a:p>
            <a:pPr marL="0" indent="0" algn="ctr">
              <a:buFont typeface="Wingdings 3" charset="2"/>
              <a:buNone/>
            </a:pPr>
            <a:r>
              <a:rPr lang="en-US" dirty="0">
                <a:latin typeface="Arial" panose="020B0604020202020204" pitchFamily="34" charset="0"/>
                <a:cs typeface="Arial" panose="020B0604020202020204" pitchFamily="34" charset="0"/>
              </a:rPr>
              <a:t>A = 4.5</a:t>
            </a:r>
          </a:p>
          <a:p>
            <a:pPr marL="0" indent="0" algn="ctr">
              <a:buFont typeface="Wingdings 3" charset="2"/>
              <a:buNone/>
            </a:pP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B = 3.5</a:t>
            </a:r>
          </a:p>
          <a:p>
            <a:pPr marL="0" indent="0" algn="ctr">
              <a:buFont typeface="Wingdings 3" charset="2"/>
              <a:buNone/>
            </a:pPr>
            <a:endParaRPr lang="en-US" dirty="0">
              <a:latin typeface="Arial" panose="020B0604020202020204" pitchFamily="34" charset="0"/>
              <a:cs typeface="Arial" panose="020B0604020202020204" pitchFamily="34" charset="0"/>
            </a:endParaRPr>
          </a:p>
          <a:p>
            <a:pPr marL="0" indent="0" algn="ctr">
              <a:buFont typeface="Wingdings 3" charset="2"/>
              <a:buNone/>
            </a:pPr>
            <a:r>
              <a:rPr lang="en-US" dirty="0">
                <a:latin typeface="Arial" panose="020B0604020202020204" pitchFamily="34" charset="0"/>
                <a:cs typeface="Arial" panose="020B0604020202020204" pitchFamily="34" charset="0"/>
              </a:rPr>
              <a:t>C = 2.5</a:t>
            </a:r>
          </a:p>
          <a:p>
            <a:pPr marL="0" indent="0" algn="ctr">
              <a:buFont typeface="Wingdings 3" charset="2"/>
              <a:buNone/>
            </a:pPr>
            <a:endParaRPr lang="en-US" dirty="0">
              <a:latin typeface="Arial" panose="020B0604020202020204" pitchFamily="34" charset="0"/>
              <a:cs typeface="Arial" panose="020B0604020202020204" pitchFamily="34" charset="0"/>
            </a:endParaRPr>
          </a:p>
          <a:p>
            <a:pPr marL="0" indent="0" algn="ctr">
              <a:buFont typeface="Wingdings 3" charset="2"/>
              <a:buNone/>
            </a:pPr>
            <a:r>
              <a:rPr lang="en-US" dirty="0">
                <a:latin typeface="Arial" panose="020B0604020202020204" pitchFamily="34" charset="0"/>
                <a:cs typeface="Arial" panose="020B0604020202020204" pitchFamily="34" charset="0"/>
              </a:rPr>
              <a:t>D = 1.0</a:t>
            </a:r>
          </a:p>
          <a:p>
            <a:pPr marL="0" indent="0" algn="ctr">
              <a:buFont typeface="Wingdings 3" charset="2"/>
              <a:buNone/>
            </a:pPr>
            <a:endParaRPr lang="en-US" b="1" dirty="0">
              <a:solidFill>
                <a:srgbClr val="C00000"/>
              </a:solidFill>
              <a:latin typeface="Arial" panose="020B0604020202020204" pitchFamily="34" charset="0"/>
              <a:cs typeface="Arial" panose="020B0604020202020204" pitchFamily="34" charset="0"/>
            </a:endParaRPr>
          </a:p>
          <a:p>
            <a:pPr marL="0" indent="0" algn="ctr">
              <a:buFont typeface="Wingdings 3" charset="2"/>
              <a:buNone/>
            </a:pPr>
            <a:r>
              <a:rPr lang="en-US" b="1" dirty="0">
                <a:solidFill>
                  <a:srgbClr val="C00000"/>
                </a:solidFill>
                <a:latin typeface="Arial" panose="020B0604020202020204" pitchFamily="34" charset="0"/>
                <a:cs typeface="Arial" panose="020B0604020202020204" pitchFamily="34" charset="0"/>
              </a:rPr>
              <a:t>F = 0</a:t>
            </a:r>
          </a:p>
        </p:txBody>
      </p:sp>
      <p:sp>
        <p:nvSpPr>
          <p:cNvPr id="7" name="Content Placeholder 2">
            <a:extLst>
              <a:ext uri="{FF2B5EF4-FFF2-40B4-BE49-F238E27FC236}">
                <a16:creationId xmlns:a16="http://schemas.microsoft.com/office/drawing/2014/main" id="{E5CD3299-F5F0-824D-9C87-B7C970D8B37B}"/>
              </a:ext>
            </a:extLst>
          </p:cNvPr>
          <p:cNvSpPr txBox="1">
            <a:spLocks/>
          </p:cNvSpPr>
          <p:nvPr/>
        </p:nvSpPr>
        <p:spPr>
          <a:xfrm>
            <a:off x="480646" y="5779181"/>
            <a:ext cx="8728954"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dirty="0">
                <a:solidFill>
                  <a:schemeClr val="tx1"/>
                </a:solidFill>
                <a:latin typeface="Arial" panose="020B0604020202020204" pitchFamily="34" charset="0"/>
                <a:cs typeface="Arial" panose="020B0604020202020204" pitchFamily="34" charset="0"/>
              </a:rPr>
              <a:t>We are only looking at unweighted GPA (no points added) for GRADUATION REQUIREMENTS!</a:t>
            </a:r>
          </a:p>
        </p:txBody>
      </p:sp>
      <p:cxnSp>
        <p:nvCxnSpPr>
          <p:cNvPr id="9" name="Straight Arrow Connector 8">
            <a:extLst>
              <a:ext uri="{FF2B5EF4-FFF2-40B4-BE49-F238E27FC236}">
                <a16:creationId xmlns:a16="http://schemas.microsoft.com/office/drawing/2014/main" id="{E9AEBD9E-0355-FD4B-BBBC-7BDDD1110CDF}"/>
              </a:ext>
            </a:extLst>
          </p:cNvPr>
          <p:cNvCxnSpPr/>
          <p:nvPr/>
        </p:nvCxnSpPr>
        <p:spPr>
          <a:xfrm flipV="1">
            <a:off x="609599" y="3054485"/>
            <a:ext cx="402078" cy="31587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1075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832" y="248092"/>
            <a:ext cx="8204219" cy="964019"/>
          </a:xfrm>
        </p:spPr>
        <p:txBody>
          <a:bodyPr>
            <a:normAutofit fontScale="90000"/>
          </a:bodyPr>
          <a:lstStyle/>
          <a:p>
            <a:pPr algn="ctr"/>
            <a:r>
              <a:rPr lang="en-US" dirty="0">
                <a:solidFill>
                  <a:schemeClr val="tx1"/>
                </a:solidFill>
                <a:latin typeface="Chalkduster" panose="03050602040202020205" pitchFamily="66" charset="77"/>
                <a:cs typeface="Chalkboard"/>
              </a:rPr>
              <a:t>High School Graduation Requirements</a:t>
            </a:r>
            <a:r>
              <a:rPr lang="en-US" dirty="0">
                <a:latin typeface="Chalkduster" panose="03050602040202020205" pitchFamily="66" charset="77"/>
                <a:cs typeface="Chalkboard"/>
              </a:rPr>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005478"/>
              </p:ext>
            </p:extLst>
          </p:nvPr>
        </p:nvGraphicFramePr>
        <p:xfrm>
          <a:off x="467832" y="1212110"/>
          <a:ext cx="8204220" cy="5612870"/>
        </p:xfrm>
        <a:graphic>
          <a:graphicData uri="http://schemas.openxmlformats.org/drawingml/2006/table">
            <a:tbl>
              <a:tblPr firstRow="1" bandRow="1">
                <a:tableStyleId>{5C22544A-7EE6-4342-B048-85BDC9FD1C3A}</a:tableStyleId>
              </a:tblPr>
              <a:tblGrid>
                <a:gridCol w="4102968">
                  <a:extLst>
                    <a:ext uri="{9D8B030D-6E8A-4147-A177-3AD203B41FA5}">
                      <a16:colId xmlns:a16="http://schemas.microsoft.com/office/drawing/2014/main" val="20000"/>
                    </a:ext>
                  </a:extLst>
                </a:gridCol>
                <a:gridCol w="4101252">
                  <a:extLst>
                    <a:ext uri="{9D8B030D-6E8A-4147-A177-3AD203B41FA5}">
                      <a16:colId xmlns:a16="http://schemas.microsoft.com/office/drawing/2014/main" val="20001"/>
                    </a:ext>
                  </a:extLst>
                </a:gridCol>
              </a:tblGrid>
              <a:tr h="354164">
                <a:tc>
                  <a:txBody>
                    <a:bodyPr/>
                    <a:lstStyle/>
                    <a:p>
                      <a:r>
                        <a:rPr lang="en-US" sz="1400" dirty="0">
                          <a:latin typeface="Arial" panose="020B0604020202020204" pitchFamily="34" charset="0"/>
                          <a:cs typeface="Arial" panose="020B0604020202020204" pitchFamily="34" charset="0"/>
                        </a:rPr>
                        <a:t>Standard</a:t>
                      </a:r>
                      <a:r>
                        <a:rPr lang="en-US" sz="1400" baseline="0" dirty="0">
                          <a:latin typeface="Arial" panose="020B0604020202020204" pitchFamily="34" charset="0"/>
                          <a:cs typeface="Arial" panose="020B0604020202020204" pitchFamily="34" charset="0"/>
                        </a:rPr>
                        <a:t> 24 Credit Diploma</a:t>
                      </a:r>
                      <a:endParaRPr lang="en-US"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Accelerated 18 Credit</a:t>
                      </a:r>
                      <a:r>
                        <a:rPr lang="en-US" sz="1400" baseline="0" dirty="0">
                          <a:latin typeface="Arial" panose="020B0604020202020204" pitchFamily="34" charset="0"/>
                          <a:cs typeface="Arial" panose="020B0604020202020204" pitchFamily="34" charset="0"/>
                        </a:rPr>
                        <a:t> Diploma</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54164">
                <a:tc>
                  <a:txBody>
                    <a:bodyPr/>
                    <a:lstStyle/>
                    <a:p>
                      <a:r>
                        <a:rPr lang="en-US" sz="1400" dirty="0">
                          <a:latin typeface="Arial" panose="020B0604020202020204" pitchFamily="34" charset="0"/>
                          <a:cs typeface="Arial" panose="020B0604020202020204" pitchFamily="34" charset="0"/>
                        </a:rPr>
                        <a:t>4 English</a:t>
                      </a:r>
                    </a:p>
                  </a:txBody>
                  <a:tcPr/>
                </a:tc>
                <a:tc>
                  <a:txBody>
                    <a:bodyPr/>
                    <a:lstStyle/>
                    <a:p>
                      <a:r>
                        <a:rPr lang="en-US" sz="1400" dirty="0">
                          <a:latin typeface="Arial" panose="020B0604020202020204" pitchFamily="34" charset="0"/>
                          <a:cs typeface="Arial" panose="020B0604020202020204" pitchFamily="34" charset="0"/>
                        </a:rPr>
                        <a:t>4 English</a:t>
                      </a:r>
                    </a:p>
                  </a:txBody>
                  <a:tcPr/>
                </a:tc>
                <a:extLst>
                  <a:ext uri="{0D108BD9-81ED-4DB2-BD59-A6C34878D82A}">
                    <a16:rowId xmlns:a16="http://schemas.microsoft.com/office/drawing/2014/main" val="10001"/>
                  </a:ext>
                </a:extLst>
              </a:tr>
              <a:tr h="354164">
                <a:tc>
                  <a:txBody>
                    <a:bodyPr/>
                    <a:lstStyle/>
                    <a:p>
                      <a:r>
                        <a:rPr lang="en-US" sz="1400" dirty="0">
                          <a:latin typeface="Arial" panose="020B0604020202020204" pitchFamily="34" charset="0"/>
                          <a:cs typeface="Arial" panose="020B0604020202020204" pitchFamily="34" charset="0"/>
                        </a:rPr>
                        <a:t>4</a:t>
                      </a:r>
                      <a:r>
                        <a:rPr lang="en-US" sz="1400" baseline="0" dirty="0">
                          <a:latin typeface="Arial" panose="020B0604020202020204" pitchFamily="34" charset="0"/>
                          <a:cs typeface="Arial" panose="020B0604020202020204" pitchFamily="34" charset="0"/>
                        </a:rPr>
                        <a:t> Math (must include Algebra 1, Geometry)</a:t>
                      </a:r>
                      <a:endParaRPr lang="en-US"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4</a:t>
                      </a:r>
                      <a:r>
                        <a:rPr lang="en-US" sz="1400" baseline="0" dirty="0">
                          <a:latin typeface="Arial" panose="020B0604020202020204" pitchFamily="34" charset="0"/>
                          <a:cs typeface="Arial" panose="020B0604020202020204" pitchFamily="34" charset="0"/>
                        </a:rPr>
                        <a:t> Math (must include Algebra 1, Geometry)</a:t>
                      </a:r>
                    </a:p>
                  </a:txBody>
                  <a:tcPr/>
                </a:tc>
                <a:extLst>
                  <a:ext uri="{0D108BD9-81ED-4DB2-BD59-A6C34878D82A}">
                    <a16:rowId xmlns:a16="http://schemas.microsoft.com/office/drawing/2014/main" val="10002"/>
                  </a:ext>
                </a:extLst>
              </a:tr>
              <a:tr h="354164">
                <a:tc>
                  <a:txBody>
                    <a:bodyPr/>
                    <a:lstStyle/>
                    <a:p>
                      <a:r>
                        <a:rPr lang="en-US" sz="1400" dirty="0">
                          <a:latin typeface="Arial" panose="020B0604020202020204" pitchFamily="34" charset="0"/>
                          <a:cs typeface="Arial" panose="020B0604020202020204" pitchFamily="34" charset="0"/>
                        </a:rPr>
                        <a:t>3</a:t>
                      </a:r>
                      <a:r>
                        <a:rPr lang="en-US" sz="1400" baseline="0" dirty="0">
                          <a:latin typeface="Arial" panose="020B0604020202020204" pitchFamily="34" charset="0"/>
                          <a:cs typeface="Arial" panose="020B0604020202020204" pitchFamily="34" charset="0"/>
                        </a:rPr>
                        <a:t> Science (must include Biology)</a:t>
                      </a:r>
                      <a:endParaRPr lang="en-US"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3 Science (must include Biology)</a:t>
                      </a:r>
                    </a:p>
                  </a:txBody>
                  <a:tcPr/>
                </a:tc>
                <a:extLst>
                  <a:ext uri="{0D108BD9-81ED-4DB2-BD59-A6C34878D82A}">
                    <a16:rowId xmlns:a16="http://schemas.microsoft.com/office/drawing/2014/main" val="10003"/>
                  </a:ext>
                </a:extLst>
              </a:tr>
              <a:tr h="354164">
                <a:tc>
                  <a:txBody>
                    <a:bodyPr/>
                    <a:lstStyle/>
                    <a:p>
                      <a:r>
                        <a:rPr lang="en-US" sz="1400" dirty="0">
                          <a:latin typeface="Arial" panose="020B0604020202020204" pitchFamily="34" charset="0"/>
                          <a:cs typeface="Arial" panose="020B0604020202020204" pitchFamily="34" charset="0"/>
                        </a:rPr>
                        <a:t>1</a:t>
                      </a:r>
                      <a:r>
                        <a:rPr lang="en-US" sz="1400" baseline="0" dirty="0">
                          <a:latin typeface="Arial" panose="020B0604020202020204" pitchFamily="34" charset="0"/>
                          <a:cs typeface="Arial" panose="020B0604020202020204" pitchFamily="34" charset="0"/>
                        </a:rPr>
                        <a:t> World History</a:t>
                      </a:r>
                      <a:endParaRPr lang="en-US"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1 World</a:t>
                      </a:r>
                      <a:r>
                        <a:rPr lang="en-US" sz="1400" baseline="0" dirty="0">
                          <a:latin typeface="Arial" panose="020B0604020202020204" pitchFamily="34" charset="0"/>
                          <a:cs typeface="Arial" panose="020B0604020202020204" pitchFamily="34" charset="0"/>
                        </a:rPr>
                        <a:t> History</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54164">
                <a:tc>
                  <a:txBody>
                    <a:bodyPr/>
                    <a:lstStyle/>
                    <a:p>
                      <a:r>
                        <a:rPr lang="en-US" sz="1400" dirty="0">
                          <a:latin typeface="Arial" panose="020B0604020202020204" pitchFamily="34" charset="0"/>
                          <a:cs typeface="Arial" panose="020B0604020202020204" pitchFamily="34" charset="0"/>
                        </a:rPr>
                        <a:t>1 US History</a:t>
                      </a:r>
                    </a:p>
                  </a:txBody>
                  <a:tcPr/>
                </a:tc>
                <a:tc>
                  <a:txBody>
                    <a:bodyPr/>
                    <a:lstStyle/>
                    <a:p>
                      <a:r>
                        <a:rPr lang="en-US" sz="1400" dirty="0">
                          <a:latin typeface="Arial" panose="020B0604020202020204" pitchFamily="34" charset="0"/>
                          <a:cs typeface="Arial" panose="020B0604020202020204" pitchFamily="34" charset="0"/>
                        </a:rPr>
                        <a:t>1 US History</a:t>
                      </a:r>
                    </a:p>
                  </a:txBody>
                  <a:tcPr/>
                </a:tc>
                <a:extLst>
                  <a:ext uri="{0D108BD9-81ED-4DB2-BD59-A6C34878D82A}">
                    <a16:rowId xmlns:a16="http://schemas.microsoft.com/office/drawing/2014/main" val="10005"/>
                  </a:ext>
                </a:extLst>
              </a:tr>
              <a:tr h="354164">
                <a:tc>
                  <a:txBody>
                    <a:bodyPr/>
                    <a:lstStyle/>
                    <a:p>
                      <a:r>
                        <a:rPr lang="en-US" sz="1400" dirty="0">
                          <a:latin typeface="Arial" panose="020B0604020202020204" pitchFamily="34" charset="0"/>
                          <a:cs typeface="Arial" panose="020B0604020202020204" pitchFamily="34" charset="0"/>
                        </a:rPr>
                        <a:t>½ US Government</a:t>
                      </a:r>
                    </a:p>
                  </a:txBody>
                  <a:tcPr/>
                </a:tc>
                <a:tc>
                  <a:txBody>
                    <a:bodyPr/>
                    <a:lstStyle/>
                    <a:p>
                      <a:r>
                        <a:rPr lang="en-US" sz="1400" dirty="0">
                          <a:latin typeface="Arial" panose="020B0604020202020204" pitchFamily="34" charset="0"/>
                          <a:cs typeface="Arial" panose="020B0604020202020204" pitchFamily="34" charset="0"/>
                        </a:rPr>
                        <a:t>½ US Government</a:t>
                      </a:r>
                    </a:p>
                  </a:txBody>
                  <a:tcPr/>
                </a:tc>
                <a:extLst>
                  <a:ext uri="{0D108BD9-81ED-4DB2-BD59-A6C34878D82A}">
                    <a16:rowId xmlns:a16="http://schemas.microsoft.com/office/drawing/2014/main" val="10006"/>
                  </a:ext>
                </a:extLst>
              </a:tr>
              <a:tr h="354164">
                <a:tc>
                  <a:txBody>
                    <a:bodyPr/>
                    <a:lstStyle/>
                    <a:p>
                      <a:r>
                        <a:rPr lang="en-US" sz="1400" dirty="0">
                          <a:latin typeface="Arial" panose="020B0604020202020204" pitchFamily="34" charset="0"/>
                          <a:cs typeface="Arial" panose="020B0604020202020204" pitchFamily="34" charset="0"/>
                        </a:rPr>
                        <a:t>½ Economics</a:t>
                      </a:r>
                    </a:p>
                  </a:txBody>
                  <a:tcPr/>
                </a:tc>
                <a:tc>
                  <a:txBody>
                    <a:bodyPr/>
                    <a:lstStyle/>
                    <a:p>
                      <a:r>
                        <a:rPr lang="en-US" sz="1400" dirty="0">
                          <a:latin typeface="Arial" panose="020B0604020202020204" pitchFamily="34" charset="0"/>
                          <a:cs typeface="Arial" panose="020B0604020202020204" pitchFamily="34" charset="0"/>
                        </a:rPr>
                        <a:t>½ Economics</a:t>
                      </a:r>
                    </a:p>
                  </a:txBody>
                  <a:tcPr/>
                </a:tc>
                <a:extLst>
                  <a:ext uri="{0D108BD9-81ED-4DB2-BD59-A6C34878D82A}">
                    <a16:rowId xmlns:a16="http://schemas.microsoft.com/office/drawing/2014/main" val="10007"/>
                  </a:ext>
                </a:extLst>
              </a:tr>
              <a:tr h="354164">
                <a:tc>
                  <a:txBody>
                    <a:bodyPr/>
                    <a:lstStyle/>
                    <a:p>
                      <a:r>
                        <a:rPr lang="en-US" sz="1400" dirty="0">
                          <a:latin typeface="Arial" panose="020B0604020202020204" pitchFamily="34" charset="0"/>
                          <a:cs typeface="Arial" panose="020B0604020202020204" pitchFamily="34" charset="0"/>
                        </a:rPr>
                        <a:t>1 Fine Arts</a:t>
                      </a:r>
                    </a:p>
                  </a:txBody>
                  <a:tcPr/>
                </a:tc>
                <a:tc>
                  <a:txBody>
                    <a:bodyPr/>
                    <a:lstStyle/>
                    <a:p>
                      <a:r>
                        <a:rPr lang="en-US" sz="1400" dirty="0">
                          <a:latin typeface="Arial" panose="020B0604020202020204" pitchFamily="34" charset="0"/>
                          <a:cs typeface="Arial" panose="020B0604020202020204" pitchFamily="34" charset="0"/>
                        </a:rPr>
                        <a:t>1 Fine Arts</a:t>
                      </a:r>
                    </a:p>
                  </a:txBody>
                  <a:tcPr/>
                </a:tc>
                <a:extLst>
                  <a:ext uri="{0D108BD9-81ED-4DB2-BD59-A6C34878D82A}">
                    <a16:rowId xmlns:a16="http://schemas.microsoft.com/office/drawing/2014/main" val="10008"/>
                  </a:ext>
                </a:extLst>
              </a:tr>
              <a:tr h="286714">
                <a:tc>
                  <a:txBody>
                    <a:bodyPr/>
                    <a:lstStyle/>
                    <a:p>
                      <a:r>
                        <a:rPr lang="en-US" sz="1400" dirty="0">
                          <a:latin typeface="Arial" panose="020B0604020202020204" pitchFamily="34" charset="0"/>
                          <a:cs typeface="Arial" panose="020B0604020202020204" pitchFamily="34" charset="0"/>
                        </a:rPr>
                        <a:t>1 PE</a:t>
                      </a: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r h="312114">
                <a:tc>
                  <a:txBody>
                    <a:bodyPr/>
                    <a:lstStyle/>
                    <a:p>
                      <a:r>
                        <a:rPr lang="en-US" sz="1400" dirty="0">
                          <a:latin typeface="Arial" panose="020B0604020202020204" pitchFamily="34" charset="0"/>
                          <a:cs typeface="Arial" panose="020B0604020202020204" pitchFamily="34" charset="0"/>
                        </a:rPr>
                        <a:t>8 Elective credits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cs typeface="Arial" panose="020B0604020202020204" pitchFamily="34" charset="0"/>
                        </a:rPr>
                        <a:t>3</a:t>
                      </a:r>
                      <a:r>
                        <a:rPr lang="en-US" sz="1400" baseline="0" dirty="0">
                          <a:latin typeface="Arial" panose="020B0604020202020204" pitchFamily="34" charset="0"/>
                          <a:cs typeface="Arial" panose="020B0604020202020204" pitchFamily="34" charset="0"/>
                        </a:rPr>
                        <a:t> Elective credits</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0"/>
                  </a:ext>
                </a:extLst>
              </a:tr>
              <a:tr h="533400">
                <a:tc>
                  <a:txBody>
                    <a:bodyPr/>
                    <a:lstStyle/>
                    <a:p>
                      <a:r>
                        <a:rPr lang="en-US" sz="1400" dirty="0">
                          <a:latin typeface="Arial" panose="020B0604020202020204" pitchFamily="34" charset="0"/>
                          <a:cs typeface="Arial" panose="020B0604020202020204" pitchFamily="34" charset="0"/>
                        </a:rPr>
                        <a:t>An online</a:t>
                      </a:r>
                      <a:r>
                        <a:rPr lang="en-US" sz="1400" baseline="0" dirty="0">
                          <a:latin typeface="Arial" panose="020B0604020202020204" pitchFamily="34" charset="0"/>
                          <a:cs typeface="Arial" panose="020B0604020202020204" pitchFamily="34" charset="0"/>
                        </a:rPr>
                        <a:t> credit (one ½ credit course or one full credit course) </a:t>
                      </a:r>
                      <a:endParaRPr lang="en-US" sz="1400" dirty="0">
                        <a:latin typeface="Arial" panose="020B0604020202020204" pitchFamily="34" charset="0"/>
                        <a:cs typeface="Arial" panose="020B0604020202020204" pitchFamily="34" charset="0"/>
                      </a:endParaRPr>
                    </a:p>
                  </a:txBody>
                  <a:tcPr/>
                </a:tc>
                <a:tc>
                  <a:txBody>
                    <a:bodyPr/>
                    <a:lstStyle/>
                    <a:p>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1"/>
                  </a:ext>
                </a:extLst>
              </a:tr>
              <a:tr h="330200">
                <a:tc>
                  <a:txBody>
                    <a:bodyPr/>
                    <a:lstStyle/>
                    <a:p>
                      <a:r>
                        <a:rPr lang="en-US" sz="1400" dirty="0">
                          <a:latin typeface="Arial" panose="020B0604020202020204" pitchFamily="34" charset="0"/>
                          <a:cs typeface="Arial" panose="020B0604020202020204" pitchFamily="34" charset="0"/>
                        </a:rPr>
                        <a:t>2.0 GPA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cs typeface="Arial" panose="020B0604020202020204" pitchFamily="34" charset="0"/>
                        </a:rPr>
                        <a:t>2.0</a:t>
                      </a:r>
                      <a:r>
                        <a:rPr lang="en-US" sz="1400" baseline="0" dirty="0">
                          <a:latin typeface="Arial" panose="020B0604020202020204" pitchFamily="34" charset="0"/>
                          <a:cs typeface="Arial" panose="020B0604020202020204" pitchFamily="34" charset="0"/>
                        </a:rPr>
                        <a:t> GPA</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12"/>
                  </a:ext>
                </a:extLst>
              </a:tr>
              <a:tr h="767052">
                <a:tc>
                  <a:txBody>
                    <a:bodyPr/>
                    <a:lstStyle/>
                    <a:p>
                      <a:r>
                        <a:rPr lang="en-US" sz="1400" dirty="0">
                          <a:latin typeface="Arial" panose="020B0604020202020204" pitchFamily="34" charset="0"/>
                          <a:cs typeface="Arial" panose="020B0604020202020204" pitchFamily="34" charset="0"/>
                        </a:rPr>
                        <a:t>Pass Algebra 1 EOC (30% of final grade)</a:t>
                      </a:r>
                    </a:p>
                    <a:p>
                      <a:r>
                        <a:rPr lang="en-US" sz="1400" baseline="0" dirty="0">
                          <a:latin typeface="Arial" panose="020B0604020202020204" pitchFamily="34" charset="0"/>
                          <a:cs typeface="Arial" panose="020B0604020202020204" pitchFamily="34" charset="0"/>
                        </a:rPr>
                        <a:t>Pass Reading FSA Exam</a:t>
                      </a:r>
                    </a:p>
                    <a:p>
                      <a:r>
                        <a:rPr lang="en-US" sz="1400" baseline="0" dirty="0">
                          <a:latin typeface="Arial" panose="020B0604020202020204" pitchFamily="34" charset="0"/>
                          <a:cs typeface="Arial" panose="020B0604020202020204" pitchFamily="34" charset="0"/>
                        </a:rPr>
                        <a:t>Take Geometry, Biology, US History EOC </a:t>
                      </a:r>
                    </a:p>
                    <a:p>
                      <a:r>
                        <a:rPr lang="en-US" sz="1400" baseline="0" dirty="0">
                          <a:latin typeface="Arial" panose="020B0604020202020204" pitchFamily="34" charset="0"/>
                          <a:cs typeface="Arial" panose="020B0604020202020204" pitchFamily="34" charset="0"/>
                        </a:rPr>
                        <a:t>(30% of final grade)</a:t>
                      </a:r>
                      <a:endParaRPr lang="en-US"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Pass Algebra 1 EOC (30% of final grade)</a:t>
                      </a:r>
                    </a:p>
                    <a:p>
                      <a:r>
                        <a:rPr lang="en-US" sz="1400" dirty="0">
                          <a:latin typeface="Arial" panose="020B0604020202020204" pitchFamily="34" charset="0"/>
                          <a:cs typeface="Arial" panose="020B0604020202020204" pitchFamily="34" charset="0"/>
                        </a:rPr>
                        <a:t>Pass Reading FSA Exam</a:t>
                      </a:r>
                    </a:p>
                    <a:p>
                      <a:r>
                        <a:rPr lang="en-US" sz="1400" dirty="0">
                          <a:latin typeface="Arial" panose="020B0604020202020204" pitchFamily="34" charset="0"/>
                          <a:cs typeface="Arial" panose="020B0604020202020204" pitchFamily="34" charset="0"/>
                        </a:rPr>
                        <a:t>Take Geometry, Biology, US History EOC</a:t>
                      </a:r>
                    </a:p>
                    <a:p>
                      <a:r>
                        <a:rPr lang="en-US" sz="1400" dirty="0">
                          <a:latin typeface="Arial" panose="020B0604020202020204" pitchFamily="34" charset="0"/>
                          <a:cs typeface="Arial" panose="020B0604020202020204" pitchFamily="34" charset="0"/>
                        </a:rPr>
                        <a:t>(30% of final grade)</a:t>
                      </a:r>
                    </a:p>
                  </a:txBody>
                  <a:tcPr/>
                </a:tc>
                <a:extLst>
                  <a:ext uri="{0D108BD9-81ED-4DB2-BD59-A6C34878D82A}">
                    <a16:rowId xmlns:a16="http://schemas.microsoft.com/office/drawing/2014/main" val="10013"/>
                  </a:ext>
                </a:extLst>
              </a:tr>
            </a:tbl>
          </a:graphicData>
        </a:graphic>
      </p:graphicFrame>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7994540" y="5773479"/>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2591293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417" y="276448"/>
            <a:ext cx="7990418" cy="829340"/>
          </a:xfrm>
        </p:spPr>
        <p:txBody>
          <a:bodyPr>
            <a:noAutofit/>
          </a:bodyPr>
          <a:lstStyle/>
          <a:p>
            <a:pPr algn="ctr"/>
            <a:r>
              <a:rPr lang="en-US" dirty="0">
                <a:solidFill>
                  <a:schemeClr val="tx1"/>
                </a:solidFill>
                <a:latin typeface="Chalkduster" panose="03050602040202020205" pitchFamily="66" charset="77"/>
                <a:cs typeface="Chalkboard"/>
              </a:rPr>
              <a:t>Online Course Requirement</a:t>
            </a:r>
          </a:p>
        </p:txBody>
      </p:sp>
      <p:sp>
        <p:nvSpPr>
          <p:cNvPr id="3" name="Content Placeholder 2"/>
          <p:cNvSpPr>
            <a:spLocks noGrp="1"/>
          </p:cNvSpPr>
          <p:nvPr>
            <p:ph idx="1"/>
          </p:nvPr>
        </p:nvSpPr>
        <p:spPr>
          <a:xfrm>
            <a:off x="624417" y="1438150"/>
            <a:ext cx="7990418" cy="5330949"/>
          </a:xfrm>
        </p:spPr>
        <p:txBody>
          <a:bodyPr>
            <a:noAutofit/>
          </a:bodyPr>
          <a:lstStyle/>
          <a:p>
            <a:r>
              <a:rPr lang="en-US" dirty="0">
                <a:latin typeface="Chalkboard" panose="03050602040202020205" pitchFamily="66" charset="77"/>
                <a:cs typeface="Arial" panose="020B0604020202020204" pitchFamily="34" charset="0"/>
              </a:rPr>
              <a:t>You need one complete course online to meet the online requirement. </a:t>
            </a:r>
          </a:p>
          <a:p>
            <a:r>
              <a:rPr lang="en-US" dirty="0">
                <a:latin typeface="Chalkboard" panose="03050602040202020205" pitchFamily="66" charset="77"/>
                <a:cs typeface="Arial" panose="020B0604020202020204" pitchFamily="34" charset="0"/>
              </a:rPr>
              <a:t>Some classes are 0.5 credit courses and some are 1.0 credit courses. </a:t>
            </a:r>
          </a:p>
          <a:p>
            <a:pPr lvl="2"/>
            <a:r>
              <a:rPr lang="en-US" sz="1800" dirty="0">
                <a:latin typeface="Chalkboard" panose="03050602040202020205" pitchFamily="66" charset="77"/>
                <a:cs typeface="Arial" panose="020B0604020202020204" pitchFamily="34" charset="0"/>
              </a:rPr>
              <a:t>Example:	  (0.5 credit) Driver’s Ed    (1.0 credit) Spanish 1</a:t>
            </a:r>
          </a:p>
          <a:p>
            <a:r>
              <a:rPr lang="en-US" dirty="0">
                <a:latin typeface="Chalkboard" panose="03050602040202020205" pitchFamily="66" charset="77"/>
                <a:cs typeface="Arial" panose="020B0604020202020204" pitchFamily="34" charset="0"/>
              </a:rPr>
              <a:t>If the course has two segments, you’ll need both segments to meet the online requirement.  </a:t>
            </a:r>
            <a:endParaRPr lang="en-US" dirty="0">
              <a:solidFill>
                <a:srgbClr val="333333"/>
              </a:solidFill>
              <a:latin typeface="Chalkboard" panose="03050602040202020205" pitchFamily="66" charset="77"/>
              <a:cs typeface="Arial" panose="020B0604020202020204" pitchFamily="34" charset="0"/>
            </a:endParaRPr>
          </a:p>
          <a:p>
            <a:r>
              <a:rPr lang="en-US" dirty="0">
                <a:latin typeface="Chalkboard" panose="03050602040202020205" pitchFamily="66" charset="77"/>
                <a:cs typeface="Arial" panose="020B0604020202020204" pitchFamily="34" charset="0"/>
              </a:rPr>
              <a:t>All courses you take will count in your GPA</a:t>
            </a:r>
          </a:p>
          <a:p>
            <a:r>
              <a:rPr lang="en-US" dirty="0">
                <a:latin typeface="Chalkboard" panose="03050602040202020205" pitchFamily="66" charset="77"/>
                <a:cs typeface="Arial" panose="020B0604020202020204" pitchFamily="34" charset="0"/>
              </a:rPr>
              <a:t>You must be enrolled in 1 online class for each online placeholder on your schedule.</a:t>
            </a:r>
          </a:p>
          <a:p>
            <a:r>
              <a:rPr lang="en-US" dirty="0">
                <a:latin typeface="Chalkboard" panose="03050602040202020205" pitchFamily="66" charset="77"/>
                <a:cs typeface="Arial" panose="020B0604020202020204" pitchFamily="34" charset="0"/>
                <a:hlinkClick r:id="rId3"/>
              </a:rPr>
              <a:t>http://www.flvs.net/</a:t>
            </a:r>
            <a:endParaRPr lang="en-US" dirty="0">
              <a:latin typeface="Chalkboard" panose="03050602040202020205" pitchFamily="66" charset="77"/>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lgn="ctr">
              <a:buNone/>
            </a:pPr>
            <a:r>
              <a:rPr lang="en-US" b="1" i="1" dirty="0">
                <a:latin typeface="Arial" panose="020B0604020202020204" pitchFamily="34" charset="0"/>
                <a:cs typeface="Arial" panose="020B0604020202020204" pitchFamily="34" charset="0"/>
              </a:rPr>
              <a:t>*Students who already have an online account with FLVS* </a:t>
            </a:r>
          </a:p>
          <a:p>
            <a:pPr marL="0" indent="0" algn="ctr">
              <a:buNone/>
            </a:pPr>
            <a:r>
              <a:rPr lang="en-US" b="1" i="1" dirty="0">
                <a:latin typeface="Arial" panose="020B0604020202020204" pitchFamily="34" charset="0"/>
                <a:cs typeface="Arial" panose="020B0604020202020204" pitchFamily="34" charset="0"/>
              </a:rPr>
              <a:t>ACADEMIC PROFILE to switch school to CCHS</a:t>
            </a:r>
          </a:p>
        </p:txBody>
      </p:sp>
      <p:pic>
        <p:nvPicPr>
          <p:cNvPr id="4" name="Picture 3"/>
          <p:cNvPicPr/>
          <p:nvPr/>
        </p:nvPicPr>
        <p:blipFill>
          <a:blip r:embed="rId4">
            <a:extLst>
              <a:ext uri="{28A0092B-C50C-407E-A947-70E740481C1C}">
                <a14:useLocalDpi xmlns:a14="http://schemas.microsoft.com/office/drawing/2010/main" val="0"/>
              </a:ext>
            </a:extLst>
          </a:blip>
          <a:srcRect/>
          <a:stretch>
            <a:fillRect/>
          </a:stretch>
        </p:blipFill>
        <p:spPr bwMode="auto">
          <a:xfrm>
            <a:off x="7953152" y="5773479"/>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1026118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654" y="167212"/>
            <a:ext cx="6347713" cy="810984"/>
          </a:xfrm>
        </p:spPr>
        <p:txBody>
          <a:bodyPr>
            <a:normAutofit fontScale="90000"/>
          </a:bodyPr>
          <a:lstStyle/>
          <a:p>
            <a:pPr algn="ctr"/>
            <a:r>
              <a:rPr lang="en-US" dirty="0">
                <a:solidFill>
                  <a:schemeClr val="tx1"/>
                </a:solidFill>
                <a:latin typeface="Chalkduster" panose="03050602040202020205" pitchFamily="66" charset="77"/>
                <a:cs typeface="Chalkboard"/>
              </a:rPr>
              <a:t>Advanced Placement (AP) vs. Dual Enrollment (DE)</a:t>
            </a:r>
          </a:p>
        </p:txBody>
      </p:sp>
      <p:sp>
        <p:nvSpPr>
          <p:cNvPr id="3" name="Content Placeholder 2"/>
          <p:cNvSpPr>
            <a:spLocks noGrp="1"/>
          </p:cNvSpPr>
          <p:nvPr>
            <p:ph idx="1"/>
          </p:nvPr>
        </p:nvSpPr>
        <p:spPr>
          <a:xfrm>
            <a:off x="147971" y="1262068"/>
            <a:ext cx="8234029" cy="5369989"/>
          </a:xfrm>
        </p:spPr>
        <p:txBody>
          <a:bodyPr>
            <a:noAutofit/>
          </a:bodyPr>
          <a:lstStyle/>
          <a:p>
            <a:r>
              <a:rPr lang="en-US" dirty="0">
                <a:latin typeface="Chalkboard" panose="03050602040202020205" pitchFamily="66" charset="77"/>
                <a:cs typeface="Arial" panose="020B0604020202020204" pitchFamily="34" charset="0"/>
              </a:rPr>
              <a:t>AP courses are a nationally recognized curriculum created by the CollegeBoard.  At the end of the course, you will take an AP exam.  Depending on your AP exam score, you </a:t>
            </a:r>
            <a:r>
              <a:rPr lang="en-US" b="1" i="1" dirty="0">
                <a:latin typeface="Chalkboard" panose="03050602040202020205" pitchFamily="66" charset="77"/>
                <a:cs typeface="Arial" panose="020B0604020202020204" pitchFamily="34" charset="0"/>
              </a:rPr>
              <a:t>could</a:t>
            </a:r>
            <a:r>
              <a:rPr lang="en-US" dirty="0">
                <a:latin typeface="Chalkboard" panose="03050602040202020205" pitchFamily="66" charset="77"/>
                <a:cs typeface="Arial" panose="020B0604020202020204" pitchFamily="34" charset="0"/>
              </a:rPr>
              <a:t> earn college credit; college credit is determined by the university.</a:t>
            </a:r>
          </a:p>
          <a:p>
            <a:pPr lvl="1"/>
            <a:r>
              <a:rPr lang="en-US" dirty="0">
                <a:latin typeface="Chalkboard" panose="03050602040202020205" pitchFamily="66" charset="77"/>
                <a:cs typeface="Arial" panose="020B0604020202020204" pitchFamily="34" charset="0"/>
              </a:rPr>
              <a:t>AP Agreement Form must be completed by student/parent EACH school year.</a:t>
            </a:r>
          </a:p>
          <a:p>
            <a:r>
              <a:rPr lang="en-US" dirty="0">
                <a:latin typeface="Chalkboard" panose="03050602040202020205" pitchFamily="66" charset="77"/>
                <a:cs typeface="Arial" panose="020B0604020202020204" pitchFamily="34" charset="0"/>
              </a:rPr>
              <a:t>Dual Enrollment classes are college classes offered by Pasco-Hernando State College.  When you complete the course, you earn both high school and college credit. This begins your college transcript! </a:t>
            </a:r>
            <a:r>
              <a:rPr lang="en-US" dirty="0">
                <a:latin typeface="Chalkboard" panose="03050602040202020205" pitchFamily="66" charset="77"/>
                <a:cs typeface="Arial" panose="020B0604020202020204" pitchFamily="34" charset="0"/>
                <a:sym typeface="Wingdings"/>
              </a:rPr>
              <a:t></a:t>
            </a:r>
          </a:p>
          <a:p>
            <a:pPr lvl="1"/>
            <a:r>
              <a:rPr lang="en-US" dirty="0">
                <a:latin typeface="Chalkboard" panose="03050602040202020205" pitchFamily="66" charset="77"/>
                <a:cs typeface="Arial" panose="020B0604020202020204" pitchFamily="34" charset="0"/>
                <a:sym typeface="Wingdings"/>
              </a:rPr>
              <a:t>Opens up to students during junior &amp; senior year. </a:t>
            </a:r>
          </a:p>
          <a:p>
            <a:pPr lvl="1"/>
            <a:r>
              <a:rPr lang="en-US" dirty="0">
                <a:latin typeface="Chalkboard" panose="03050602040202020205" pitchFamily="66" charset="77"/>
                <a:cs typeface="Arial" panose="020B0604020202020204" pitchFamily="34" charset="0"/>
                <a:sym typeface="Wingdings"/>
              </a:rPr>
              <a:t>If you are interested in DE, then you need to schedule an appointment with me in January.</a:t>
            </a:r>
            <a:endParaRPr lang="en-US" dirty="0">
              <a:latin typeface="Chalkboard" panose="03050602040202020205" pitchFamily="66" charset="77"/>
              <a:cs typeface="Arial" panose="020B0604020202020204" pitchFamily="34" charset="0"/>
            </a:endParaRPr>
          </a:p>
          <a:p>
            <a:pPr lvl="1"/>
            <a:r>
              <a:rPr lang="en-US" sz="1400" dirty="0">
                <a:latin typeface="Chalkboard" panose="03050602040202020205" pitchFamily="66" charset="77"/>
                <a:cs typeface="Arial" panose="020B0604020202020204" pitchFamily="34" charset="0"/>
              </a:rPr>
              <a:t>DE requirements: </a:t>
            </a:r>
          </a:p>
          <a:p>
            <a:pPr lvl="2"/>
            <a:r>
              <a:rPr lang="en-US" u="sng" dirty="0">
                <a:latin typeface="Chalkboard" panose="03050602040202020205" pitchFamily="66" charset="77"/>
                <a:cs typeface="Arial" panose="020B0604020202020204" pitchFamily="34" charset="0"/>
              </a:rPr>
              <a:t>3.0 unweighted GPA</a:t>
            </a:r>
          </a:p>
          <a:p>
            <a:pPr lvl="2"/>
            <a:r>
              <a:rPr lang="en-US" u="sng" dirty="0">
                <a:latin typeface="Chalkboard" panose="03050602040202020205" pitchFamily="66" charset="77"/>
                <a:cs typeface="Arial" panose="020B0604020202020204" pitchFamily="34" charset="0"/>
              </a:rPr>
              <a:t>Required ACT, SAT, or PERT scores: </a:t>
            </a:r>
            <a:r>
              <a:rPr lang="en-US" dirty="0">
                <a:latin typeface="Chalkboard" panose="03050602040202020205" pitchFamily="66" charset="77"/>
                <a:cs typeface="Arial" panose="020B0604020202020204" pitchFamily="34" charset="0"/>
              </a:rPr>
              <a:t>You will need to go to PHSC to take the PERT test.  You will need your DE form signed by me before you can test.</a:t>
            </a:r>
            <a:endParaRPr lang="en-US" u="sng" dirty="0">
              <a:latin typeface="Chalkboard" panose="03050602040202020205" pitchFamily="66" charset="77"/>
              <a:cs typeface="Arial" panose="020B0604020202020204" pitchFamily="34" charset="0"/>
            </a:endParaRPr>
          </a:p>
          <a:p>
            <a:pPr lvl="2"/>
            <a:r>
              <a:rPr lang="en-US" u="sng" dirty="0">
                <a:latin typeface="Chalkboard" panose="03050602040202020205" pitchFamily="66" charset="77"/>
                <a:cs typeface="Arial" panose="020B0604020202020204" pitchFamily="34" charset="0"/>
              </a:rPr>
              <a:t>Application with PHSC</a:t>
            </a:r>
            <a:r>
              <a:rPr lang="en-US" dirty="0">
                <a:latin typeface="Chalkboard" panose="03050602040202020205" pitchFamily="66" charset="77"/>
                <a:cs typeface="Arial" panose="020B0604020202020204" pitchFamily="34" charset="0"/>
              </a:rPr>
              <a:t>.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153400" y="5773479"/>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3135262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908" y="384648"/>
            <a:ext cx="7288366" cy="869994"/>
          </a:xfrm>
        </p:spPr>
        <p:txBody>
          <a:bodyPr>
            <a:normAutofit fontScale="90000"/>
          </a:bodyPr>
          <a:lstStyle/>
          <a:p>
            <a:pPr algn="ctr"/>
            <a:r>
              <a:rPr lang="en-US" dirty="0">
                <a:solidFill>
                  <a:schemeClr val="tx1"/>
                </a:solidFill>
                <a:latin typeface="Chalkduster" panose="03050602040202020205" pitchFamily="66" charset="77"/>
                <a:cs typeface="Chalkboard"/>
              </a:rPr>
              <a:t>University &amp; Post-Secondary Requirements</a:t>
            </a:r>
            <a:r>
              <a:rPr lang="en-US" dirty="0">
                <a:solidFill>
                  <a:schemeClr val="tx1"/>
                </a:solidFill>
                <a:latin typeface="Chalkduster" panose="03050602040202020205" pitchFamily="66" charset="77"/>
              </a:rPr>
              <a:t>	</a:t>
            </a:r>
          </a:p>
        </p:txBody>
      </p:sp>
      <p:sp>
        <p:nvSpPr>
          <p:cNvPr id="3" name="Content Placeholder 2"/>
          <p:cNvSpPr>
            <a:spLocks noGrp="1"/>
          </p:cNvSpPr>
          <p:nvPr>
            <p:ph idx="1"/>
          </p:nvPr>
        </p:nvSpPr>
        <p:spPr>
          <a:xfrm>
            <a:off x="348219" y="1547956"/>
            <a:ext cx="8229018" cy="5084101"/>
          </a:xfrm>
        </p:spPr>
        <p:txBody>
          <a:bodyPr>
            <a:normAutofit fontScale="92500" lnSpcReduction="20000"/>
          </a:bodyPr>
          <a:lstStyle/>
          <a:p>
            <a:r>
              <a:rPr lang="en-US" sz="2400" dirty="0">
                <a:latin typeface="Arial" panose="020B0604020202020204" pitchFamily="34" charset="0"/>
                <a:cs typeface="Arial" panose="020B0604020202020204" pitchFamily="34" charset="0"/>
              </a:rPr>
              <a:t>Same as HS requirements with the addition of the following:</a:t>
            </a:r>
          </a:p>
          <a:p>
            <a:pPr lvl="1"/>
            <a:r>
              <a:rPr lang="en-US" sz="2400" dirty="0">
                <a:latin typeface="Arial" panose="020B0604020202020204" pitchFamily="34" charset="0"/>
                <a:cs typeface="Arial" panose="020B0604020202020204" pitchFamily="34" charset="0"/>
              </a:rPr>
              <a:t>2 years of the </a:t>
            </a:r>
            <a:r>
              <a:rPr lang="en-US" sz="2400" b="1" i="1" dirty="0">
                <a:latin typeface="Arial" panose="020B0604020202020204" pitchFamily="34" charset="0"/>
                <a:cs typeface="Arial" panose="020B0604020202020204" pitchFamily="34" charset="0"/>
              </a:rPr>
              <a:t>same</a:t>
            </a:r>
            <a:r>
              <a:rPr lang="en-US" sz="2400" dirty="0">
                <a:latin typeface="Arial" panose="020B0604020202020204" pitchFamily="34" charset="0"/>
                <a:cs typeface="Arial" panose="020B0604020202020204" pitchFamily="34" charset="0"/>
              </a:rPr>
              <a:t> foreign language </a:t>
            </a:r>
          </a:p>
          <a:p>
            <a:pPr lvl="2"/>
            <a:r>
              <a:rPr lang="en-US" sz="2200" dirty="0">
                <a:latin typeface="Arial" panose="020B0604020202020204" pitchFamily="34" charset="0"/>
                <a:cs typeface="Arial" panose="020B0604020202020204" pitchFamily="34" charset="0"/>
              </a:rPr>
              <a:t>Spanish and ASL offered at CCHS</a:t>
            </a:r>
          </a:p>
          <a:p>
            <a:pPr lvl="1"/>
            <a:r>
              <a:rPr lang="en-US" sz="2400" dirty="0">
                <a:latin typeface="Arial" panose="020B0604020202020204" pitchFamily="34" charset="0"/>
                <a:cs typeface="Arial" panose="020B0604020202020204" pitchFamily="34" charset="0"/>
              </a:rPr>
              <a:t>ACT and/or SAT. You must register on their respective websites. </a:t>
            </a:r>
          </a:p>
          <a:p>
            <a:r>
              <a:rPr lang="en-US" sz="2400" dirty="0">
                <a:latin typeface="Arial" panose="020B0604020202020204" pitchFamily="34" charset="0"/>
                <a:cs typeface="Arial" panose="020B0604020202020204" pitchFamily="34" charset="0"/>
              </a:rPr>
              <a:t>Start your “homework” NOW!!! It is your responsibility to research information regarding college requirements, specific scores, courses (AP/DE).</a:t>
            </a:r>
          </a:p>
          <a:p>
            <a:r>
              <a:rPr lang="en-US" sz="2400" dirty="0">
                <a:latin typeface="Arial" panose="020B0604020202020204" pitchFamily="34" charset="0"/>
                <a:cs typeface="Arial" panose="020B0604020202020204" pitchFamily="34" charset="0"/>
              </a:rPr>
              <a:t>Scholarship questions – see Mrs. Cassie </a:t>
            </a:r>
            <a:r>
              <a:rPr lang="en-US" sz="2400" dirty="0" err="1">
                <a:latin typeface="Arial" panose="020B0604020202020204" pitchFamily="34" charset="0"/>
                <a:cs typeface="Arial" panose="020B0604020202020204" pitchFamily="34" charset="0"/>
              </a:rPr>
              <a:t>Adley</a:t>
            </a: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Community Service/Volunteer hours are for Bright Futures Scholarship, NOT high school graduation</a:t>
            </a:r>
          </a:p>
          <a:p>
            <a:endParaRPr lang="en-US" sz="2400" dirty="0">
              <a:latin typeface="Arial" panose="020B0604020202020204" pitchFamily="34" charset="0"/>
              <a:cs typeface="Arial" panose="020B0604020202020204" pitchFamily="34" charset="0"/>
            </a:endParaRPr>
          </a:p>
          <a:p>
            <a:pPr marL="0" indent="0" algn="ctr">
              <a:buNone/>
            </a:pPr>
            <a:r>
              <a:rPr lang="en-US" i="1" dirty="0">
                <a:latin typeface="Arial" panose="020B0604020202020204" pitchFamily="34" charset="0"/>
                <a:cs typeface="Arial" panose="020B0604020202020204" pitchFamily="34" charset="0"/>
              </a:rPr>
              <a:t>*Applying to colleges is very competitive! Universities want to </a:t>
            </a:r>
          </a:p>
          <a:p>
            <a:pPr marL="0" indent="0" algn="ctr">
              <a:buNone/>
            </a:pPr>
            <a:r>
              <a:rPr lang="en-US" i="1" dirty="0">
                <a:latin typeface="Arial" panose="020B0604020202020204" pitchFamily="34" charset="0"/>
                <a:cs typeface="Arial" panose="020B0604020202020204" pitchFamily="34" charset="0"/>
              </a:rPr>
              <a:t>see as many academic courses/academic electives as possible!</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7953152" y="5773479"/>
            <a:ext cx="842629" cy="858578"/>
          </a:xfrm>
          <a:prstGeom prst="rect">
            <a:avLst/>
          </a:prstGeom>
          <a:solidFill>
            <a:schemeClr val="accent2">
              <a:alpha val="28000"/>
            </a:schemeClr>
          </a:solidFill>
          <a:ln>
            <a:noFill/>
          </a:ln>
        </p:spPr>
      </p:pic>
    </p:spTree>
    <p:extLst>
      <p:ext uri="{BB962C8B-B14F-4D97-AF65-F5344CB8AC3E}">
        <p14:creationId xmlns:p14="http://schemas.microsoft.com/office/powerpoint/2010/main" val="367670781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{45A3110B-E056-4C4D-B384-8AFFAC6C9537}tf10001060</Template>
  <TotalTime>8717</TotalTime>
  <Words>1479</Words>
  <Application>Microsoft Macintosh PowerPoint</Application>
  <PresentationFormat>On-screen Show (4:3)</PresentationFormat>
  <Paragraphs>204</Paragraphs>
  <Slides>14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Chalkboard</vt:lpstr>
      <vt:lpstr>Chalkduster</vt:lpstr>
      <vt:lpstr>Trebuchet MS</vt:lpstr>
      <vt:lpstr>Wingdings 3</vt:lpstr>
      <vt:lpstr>Facet</vt:lpstr>
      <vt:lpstr> Welcome to the  2022-2023 School Year!</vt:lpstr>
      <vt:lpstr>Critical Learning!</vt:lpstr>
      <vt:lpstr>Where Should You Be?</vt:lpstr>
      <vt:lpstr>What is a credit?  How do I earn credits?</vt:lpstr>
      <vt:lpstr>Grade Point Average (GPA)</vt:lpstr>
      <vt:lpstr>High School Graduation Requirements </vt:lpstr>
      <vt:lpstr>Online Course Requirement</vt:lpstr>
      <vt:lpstr>Advanced Placement (AP) vs. Dual Enrollment (DE)</vt:lpstr>
      <vt:lpstr>University &amp; Post-Secondary Requirements </vt:lpstr>
      <vt:lpstr>Tips to be successful in High School!</vt:lpstr>
      <vt:lpstr>What if I have questions?</vt:lpstr>
      <vt:lpstr>People I Should Know</vt:lpstr>
      <vt:lpstr>Let’s Review!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10th Grade Courses </dc:title>
  <dc:creator>Microsoft Office User</dc:creator>
  <cp:lastModifiedBy>Meredith Hagie-McHugh</cp:lastModifiedBy>
  <cp:revision>134</cp:revision>
  <cp:lastPrinted>2016-02-08T12:37:30Z</cp:lastPrinted>
  <dcterms:created xsi:type="dcterms:W3CDTF">2014-02-17T14:26:18Z</dcterms:created>
  <dcterms:modified xsi:type="dcterms:W3CDTF">2022-09-19T13:05:31Z</dcterms:modified>
</cp:coreProperties>
</file>