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Antic" pitchFamily="2" charset="77"/>
      <p:regular r:id="rId24"/>
    </p:embeddedFont>
    <p:embeddedFont>
      <p:font typeface="Antic Bold" pitchFamily="2" charset="77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ertical Smooth" pitchFamily="2" charset="77"/>
      <p:regular r:id="rId31"/>
    </p:embeddedFont>
    <p:embeddedFont>
      <p:font typeface="Montserrat Classic" pitchFamily="2" charset="77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73" autoAdjust="0"/>
  </p:normalViewPr>
  <p:slideViewPr>
    <p:cSldViewPr>
      <p:cViewPr varScale="1">
        <p:scale>
          <a:sx n="71" d="100"/>
          <a:sy n="71" d="100"/>
        </p:scale>
        <p:origin x="7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8765">
            <a:off x="2908200" y="1882532"/>
            <a:ext cx="12471601" cy="6570048"/>
            <a:chOff x="0" y="0"/>
            <a:chExt cx="4455448" cy="234713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4391948" cy="2283633"/>
            </a:xfrm>
            <a:custGeom>
              <a:avLst/>
              <a:gdLst/>
              <a:ahLst/>
              <a:cxnLst/>
              <a:rect l="l" t="t" r="r" b="b"/>
              <a:pathLst>
                <a:path w="4391948" h="2283633">
                  <a:moveTo>
                    <a:pt x="4299238" y="2283633"/>
                  </a:moveTo>
                  <a:lnTo>
                    <a:pt x="92710" y="2283633"/>
                  </a:lnTo>
                  <a:cubicBezTo>
                    <a:pt x="41910" y="2283633"/>
                    <a:pt x="0" y="2241723"/>
                    <a:pt x="0" y="219092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297968" y="0"/>
                  </a:lnTo>
                  <a:cubicBezTo>
                    <a:pt x="4348768" y="0"/>
                    <a:pt x="4390678" y="41910"/>
                    <a:pt x="4390678" y="92710"/>
                  </a:cubicBezTo>
                  <a:lnTo>
                    <a:pt x="4390678" y="2189653"/>
                  </a:lnTo>
                  <a:cubicBezTo>
                    <a:pt x="4391948" y="2241723"/>
                    <a:pt x="4350038" y="2283633"/>
                    <a:pt x="4299238" y="2283633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455448" cy="2347133"/>
            </a:xfrm>
            <a:custGeom>
              <a:avLst/>
              <a:gdLst/>
              <a:ahLst/>
              <a:cxnLst/>
              <a:rect l="l" t="t" r="r" b="b"/>
              <a:pathLst>
                <a:path w="4455448" h="2347133">
                  <a:moveTo>
                    <a:pt x="4330988" y="59690"/>
                  </a:moveTo>
                  <a:cubicBezTo>
                    <a:pt x="4366548" y="59690"/>
                    <a:pt x="4395758" y="88900"/>
                    <a:pt x="4395758" y="124460"/>
                  </a:cubicBezTo>
                  <a:lnTo>
                    <a:pt x="4395758" y="2222673"/>
                  </a:lnTo>
                  <a:cubicBezTo>
                    <a:pt x="4395758" y="2258233"/>
                    <a:pt x="4366548" y="2287443"/>
                    <a:pt x="4330988" y="2287443"/>
                  </a:cubicBezTo>
                  <a:lnTo>
                    <a:pt x="124460" y="2287443"/>
                  </a:lnTo>
                  <a:cubicBezTo>
                    <a:pt x="88900" y="2287443"/>
                    <a:pt x="59690" y="2258233"/>
                    <a:pt x="59690" y="22226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30988" y="59690"/>
                  </a:lnTo>
                  <a:moveTo>
                    <a:pt x="433098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673"/>
                  </a:lnTo>
                  <a:cubicBezTo>
                    <a:pt x="0" y="2291253"/>
                    <a:pt x="55880" y="2347133"/>
                    <a:pt x="124460" y="2347133"/>
                  </a:cubicBezTo>
                  <a:lnTo>
                    <a:pt x="4330988" y="2347133"/>
                  </a:lnTo>
                  <a:cubicBezTo>
                    <a:pt x="4399568" y="2347133"/>
                    <a:pt x="4455448" y="2291253"/>
                    <a:pt x="4455448" y="2222673"/>
                  </a:cubicBezTo>
                  <a:lnTo>
                    <a:pt x="4455448" y="124460"/>
                  </a:lnTo>
                  <a:cubicBezTo>
                    <a:pt x="4455448" y="55880"/>
                    <a:pt x="4399568" y="0"/>
                    <a:pt x="433098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12064535" y="533353"/>
            <a:ext cx="1614912" cy="188577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87169">
            <a:off x="7948425" y="1579190"/>
            <a:ext cx="2391151" cy="825082"/>
            <a:chOff x="0" y="0"/>
            <a:chExt cx="1913890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E0795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1478">
            <a:off x="8323572" y="1786624"/>
            <a:ext cx="1640856" cy="4102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83415">
            <a:off x="7483118" y="4583015"/>
            <a:ext cx="3321764" cy="35403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60656" y="326801"/>
            <a:ext cx="2882213" cy="237587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173315">
            <a:off x="1763848" y="2582013"/>
            <a:ext cx="14397365" cy="324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2"/>
              </a:lnSpc>
            </a:pPr>
            <a:r>
              <a:rPr lang="en-US" sz="5073">
                <a:solidFill>
                  <a:srgbClr val="3B3D50"/>
                </a:solidFill>
                <a:latin typeface="Hertical Smooth"/>
              </a:rPr>
              <a:t>Cypress Creek High School</a:t>
            </a:r>
          </a:p>
          <a:p>
            <a:pPr algn="ctr">
              <a:lnSpc>
                <a:spcPts val="7942"/>
              </a:lnSpc>
            </a:pPr>
            <a:r>
              <a:rPr lang="en-US" sz="5673">
                <a:solidFill>
                  <a:srgbClr val="3B3D50"/>
                </a:solidFill>
                <a:latin typeface="Hertical Smooth"/>
              </a:rPr>
              <a:t> 9th grade Parent University</a:t>
            </a:r>
          </a:p>
          <a:p>
            <a:pPr algn="ctr">
              <a:lnSpc>
                <a:spcPts val="9902"/>
              </a:lnSpc>
            </a:pPr>
            <a:endParaRPr lang="en-US" sz="5673">
              <a:solidFill>
                <a:srgbClr val="3B3D50"/>
              </a:solidFill>
              <a:latin typeface="Hertical Smooth"/>
            </a:endParaRPr>
          </a:p>
        </p:txBody>
      </p:sp>
      <p:sp>
        <p:nvSpPr>
          <p:cNvPr id="12" name="TextBox 12"/>
          <p:cNvSpPr txBox="1"/>
          <p:nvPr/>
        </p:nvSpPr>
        <p:spPr>
          <a:xfrm rot="-173315">
            <a:off x="3178453" y="6530900"/>
            <a:ext cx="4828843" cy="1808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8"/>
              </a:lnSpc>
            </a:pPr>
            <a:r>
              <a:rPr lang="en-US" sz="3241">
                <a:solidFill>
                  <a:srgbClr val="3B3D50"/>
                </a:solidFill>
                <a:latin typeface="Hertical Smooth"/>
              </a:rPr>
              <a:t>Mrs. Gricoski</a:t>
            </a:r>
          </a:p>
          <a:p>
            <a:pPr algn="ctr">
              <a:lnSpc>
                <a:spcPts val="4538"/>
              </a:lnSpc>
            </a:pPr>
            <a:r>
              <a:rPr lang="en-US" sz="3241">
                <a:solidFill>
                  <a:srgbClr val="3B3D50"/>
                </a:solidFill>
                <a:latin typeface="Hertical Smooth"/>
              </a:rPr>
              <a:t>9th Grade </a:t>
            </a:r>
          </a:p>
          <a:p>
            <a:pPr algn="ctr">
              <a:lnSpc>
                <a:spcPts val="4538"/>
              </a:lnSpc>
            </a:pPr>
            <a:r>
              <a:rPr lang="en-US" sz="3241">
                <a:solidFill>
                  <a:srgbClr val="3B3D50"/>
                </a:solidFill>
                <a:latin typeface="Hertical Smooth"/>
              </a:rPr>
              <a:t>Assistant Principal</a:t>
            </a:r>
          </a:p>
        </p:txBody>
      </p:sp>
      <p:sp>
        <p:nvSpPr>
          <p:cNvPr id="13" name="TextBox 13"/>
          <p:cNvSpPr txBox="1"/>
          <p:nvPr/>
        </p:nvSpPr>
        <p:spPr>
          <a:xfrm rot="-173315">
            <a:off x="10454743" y="6147712"/>
            <a:ext cx="4828843" cy="1808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8"/>
              </a:lnSpc>
            </a:pPr>
            <a:r>
              <a:rPr lang="en-US" sz="3241">
                <a:solidFill>
                  <a:srgbClr val="3B3D50"/>
                </a:solidFill>
                <a:latin typeface="Hertical Smooth"/>
              </a:rPr>
              <a:t>Mrs. Caminero</a:t>
            </a:r>
          </a:p>
          <a:p>
            <a:pPr algn="ctr">
              <a:lnSpc>
                <a:spcPts val="4538"/>
              </a:lnSpc>
            </a:pPr>
            <a:r>
              <a:rPr lang="en-US" sz="3241">
                <a:solidFill>
                  <a:srgbClr val="3B3D50"/>
                </a:solidFill>
                <a:latin typeface="Hertical Smooth"/>
              </a:rPr>
              <a:t>9th Grade </a:t>
            </a:r>
          </a:p>
          <a:p>
            <a:pPr algn="ctr">
              <a:lnSpc>
                <a:spcPts val="4538"/>
              </a:lnSpc>
            </a:pPr>
            <a:r>
              <a:rPr lang="en-US" sz="3241">
                <a:solidFill>
                  <a:srgbClr val="3B3D50"/>
                </a:solidFill>
                <a:latin typeface="Hertical Smooth"/>
              </a:rPr>
              <a:t>School counselor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242" y="2420446"/>
            <a:ext cx="17035516" cy="6638751"/>
            <a:chOff x="0" y="0"/>
            <a:chExt cx="9305384" cy="362631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241885" cy="3562814"/>
            </a:xfrm>
            <a:custGeom>
              <a:avLst/>
              <a:gdLst/>
              <a:ahLst/>
              <a:cxnLst/>
              <a:rect l="l" t="t" r="r" b="b"/>
              <a:pathLst>
                <a:path w="9241885" h="3562814">
                  <a:moveTo>
                    <a:pt x="9149174" y="3562814"/>
                  </a:moveTo>
                  <a:lnTo>
                    <a:pt x="92710" y="3562814"/>
                  </a:lnTo>
                  <a:cubicBezTo>
                    <a:pt x="41910" y="3562814"/>
                    <a:pt x="0" y="3520904"/>
                    <a:pt x="0" y="347010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147904" y="0"/>
                  </a:lnTo>
                  <a:cubicBezTo>
                    <a:pt x="9198704" y="0"/>
                    <a:pt x="9240614" y="41910"/>
                    <a:pt x="9240614" y="92710"/>
                  </a:cubicBezTo>
                  <a:lnTo>
                    <a:pt x="9240614" y="3468834"/>
                  </a:lnTo>
                  <a:cubicBezTo>
                    <a:pt x="9241885" y="3520904"/>
                    <a:pt x="9199974" y="3562814"/>
                    <a:pt x="9149174" y="356281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305385" cy="3626314"/>
            </a:xfrm>
            <a:custGeom>
              <a:avLst/>
              <a:gdLst/>
              <a:ahLst/>
              <a:cxnLst/>
              <a:rect l="l" t="t" r="r" b="b"/>
              <a:pathLst>
                <a:path w="9305385" h="3626314">
                  <a:moveTo>
                    <a:pt x="9180924" y="59690"/>
                  </a:moveTo>
                  <a:cubicBezTo>
                    <a:pt x="9216485" y="59690"/>
                    <a:pt x="9245695" y="88900"/>
                    <a:pt x="9245695" y="124460"/>
                  </a:cubicBezTo>
                  <a:lnTo>
                    <a:pt x="9245695" y="3501854"/>
                  </a:lnTo>
                  <a:cubicBezTo>
                    <a:pt x="9245695" y="3537414"/>
                    <a:pt x="9216485" y="3566624"/>
                    <a:pt x="9180924" y="3566624"/>
                  </a:cubicBezTo>
                  <a:lnTo>
                    <a:pt x="124460" y="3566624"/>
                  </a:lnTo>
                  <a:cubicBezTo>
                    <a:pt x="88900" y="3566624"/>
                    <a:pt x="59690" y="3537414"/>
                    <a:pt x="59690" y="35018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80925" y="59690"/>
                  </a:lnTo>
                  <a:moveTo>
                    <a:pt x="91809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01854"/>
                  </a:lnTo>
                  <a:cubicBezTo>
                    <a:pt x="0" y="3570434"/>
                    <a:pt x="55880" y="3626314"/>
                    <a:pt x="124460" y="3626314"/>
                  </a:cubicBezTo>
                  <a:lnTo>
                    <a:pt x="9180925" y="3626314"/>
                  </a:lnTo>
                  <a:cubicBezTo>
                    <a:pt x="9249504" y="3626314"/>
                    <a:pt x="9305385" y="3570434"/>
                    <a:pt x="9305385" y="3501854"/>
                  </a:cubicBezTo>
                  <a:lnTo>
                    <a:pt x="9305385" y="124460"/>
                  </a:lnTo>
                  <a:cubicBezTo>
                    <a:pt x="9305385" y="55880"/>
                    <a:pt x="9249504" y="0"/>
                    <a:pt x="91809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16442267" y="1669942"/>
            <a:ext cx="1285407" cy="15010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3397" y="-78411"/>
            <a:ext cx="17840819" cy="1674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5"/>
              </a:lnSpc>
            </a:pPr>
            <a:r>
              <a:rPr lang="en-US" sz="8339">
                <a:solidFill>
                  <a:srgbClr val="F0F2F0"/>
                </a:solidFill>
                <a:latin typeface="Hertical Smooth"/>
              </a:rPr>
              <a:t>PARENT TEACHER CONFERENCES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7324" y="2743614"/>
            <a:ext cx="16147646" cy="584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91271" lvl="1" indent="-445635">
              <a:lnSpc>
                <a:spcPts val="5779"/>
              </a:lnSpc>
              <a:buFont typeface="Arial"/>
              <a:buChar char="•"/>
            </a:pPr>
            <a:r>
              <a:rPr lang="en-US" sz="4128">
                <a:solidFill>
                  <a:srgbClr val="3B3D50"/>
                </a:solidFill>
                <a:latin typeface="Antic"/>
              </a:rPr>
              <a:t>Parent/student should reach out to the teacher directly to try to rectify concerns prior to contacting Carol Donald, our Student Services Secretary.</a:t>
            </a:r>
          </a:p>
          <a:p>
            <a:pPr marL="891271" lvl="1" indent="-445635">
              <a:lnSpc>
                <a:spcPts val="5779"/>
              </a:lnSpc>
              <a:buFont typeface="Arial"/>
              <a:buChar char="•"/>
            </a:pPr>
            <a:r>
              <a:rPr lang="en-US" sz="4128">
                <a:solidFill>
                  <a:srgbClr val="3B3D50"/>
                </a:solidFill>
                <a:latin typeface="Antic"/>
              </a:rPr>
              <a:t>Meetings can be scheduled through Ms. Donald in the Student Services Office at 813-346-4400</a:t>
            </a:r>
          </a:p>
          <a:p>
            <a:pPr marL="891271" lvl="1" indent="-445635">
              <a:lnSpc>
                <a:spcPts val="5779"/>
              </a:lnSpc>
              <a:buFont typeface="Arial"/>
              <a:buChar char="•"/>
            </a:pPr>
            <a:r>
              <a:rPr lang="en-US" sz="4128">
                <a:solidFill>
                  <a:srgbClr val="3B3D50"/>
                </a:solidFill>
                <a:latin typeface="Antic"/>
              </a:rPr>
              <a:t>Students are encouraged to attend.</a:t>
            </a:r>
          </a:p>
          <a:p>
            <a:pPr marL="891271" lvl="1" indent="-445635">
              <a:lnSpc>
                <a:spcPts val="5779"/>
              </a:lnSpc>
              <a:buFont typeface="Arial"/>
              <a:buChar char="•"/>
            </a:pPr>
            <a:r>
              <a:rPr lang="en-US" sz="4128">
                <a:solidFill>
                  <a:srgbClr val="3B3D50"/>
                </a:solidFill>
                <a:latin typeface="Antic"/>
              </a:rPr>
              <a:t>PTC and IEP/504 meetings will be primarily held virtually</a:t>
            </a:r>
          </a:p>
          <a:p>
            <a:pPr>
              <a:lnSpc>
                <a:spcPts val="5779"/>
              </a:lnSpc>
            </a:pPr>
            <a:endParaRPr lang="en-US" sz="4128">
              <a:solidFill>
                <a:srgbClr val="3B3D50"/>
              </a:solidFill>
              <a:latin typeface="Ant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2094" y="3548299"/>
            <a:ext cx="11640144" cy="6429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47" lvl="1" indent="-485773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Hertical Smooth"/>
              </a:rPr>
              <a:t>The student has already taken the course</a:t>
            </a:r>
          </a:p>
          <a:p>
            <a:pPr marL="971547" lvl="1" indent="-485773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Hertical Smooth"/>
              </a:rPr>
              <a:t>A prerequisite is required for a course on your student’s schedule</a:t>
            </a:r>
          </a:p>
          <a:p>
            <a:pPr marL="971547" lvl="1" indent="-485773">
              <a:lnSpc>
                <a:spcPts val="62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Hertical Smooth"/>
              </a:rPr>
              <a:t>No schedule changes if a student wants a different lunch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59768" y="3541102"/>
            <a:ext cx="5144464" cy="599303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64361"/>
            <a:ext cx="15945595" cy="258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2"/>
              </a:lnSpc>
              <a:spcBef>
                <a:spcPct val="0"/>
              </a:spcBef>
            </a:pPr>
            <a:r>
              <a:rPr lang="en-US" sz="6816">
                <a:solidFill>
                  <a:srgbClr val="000000"/>
                </a:solidFill>
                <a:latin typeface="Hertical Smooth"/>
              </a:rPr>
              <a:t>Schedule changes will only be made if: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242" y="2420446"/>
            <a:ext cx="17035516" cy="6638751"/>
            <a:chOff x="0" y="0"/>
            <a:chExt cx="9305384" cy="362631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241885" cy="3562814"/>
            </a:xfrm>
            <a:custGeom>
              <a:avLst/>
              <a:gdLst/>
              <a:ahLst/>
              <a:cxnLst/>
              <a:rect l="l" t="t" r="r" b="b"/>
              <a:pathLst>
                <a:path w="9241885" h="3562814">
                  <a:moveTo>
                    <a:pt x="9149174" y="3562814"/>
                  </a:moveTo>
                  <a:lnTo>
                    <a:pt x="92710" y="3562814"/>
                  </a:lnTo>
                  <a:cubicBezTo>
                    <a:pt x="41910" y="3562814"/>
                    <a:pt x="0" y="3520904"/>
                    <a:pt x="0" y="347010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147904" y="0"/>
                  </a:lnTo>
                  <a:cubicBezTo>
                    <a:pt x="9198704" y="0"/>
                    <a:pt x="9240614" y="41910"/>
                    <a:pt x="9240614" y="92710"/>
                  </a:cubicBezTo>
                  <a:lnTo>
                    <a:pt x="9240614" y="3468834"/>
                  </a:lnTo>
                  <a:cubicBezTo>
                    <a:pt x="9241885" y="3520904"/>
                    <a:pt x="9199974" y="3562814"/>
                    <a:pt x="9149174" y="356281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305385" cy="3626314"/>
            </a:xfrm>
            <a:custGeom>
              <a:avLst/>
              <a:gdLst/>
              <a:ahLst/>
              <a:cxnLst/>
              <a:rect l="l" t="t" r="r" b="b"/>
              <a:pathLst>
                <a:path w="9305385" h="3626314">
                  <a:moveTo>
                    <a:pt x="9180924" y="59690"/>
                  </a:moveTo>
                  <a:cubicBezTo>
                    <a:pt x="9216485" y="59690"/>
                    <a:pt x="9245695" y="88900"/>
                    <a:pt x="9245695" y="124460"/>
                  </a:cubicBezTo>
                  <a:lnTo>
                    <a:pt x="9245695" y="3501854"/>
                  </a:lnTo>
                  <a:cubicBezTo>
                    <a:pt x="9245695" y="3537414"/>
                    <a:pt x="9216485" y="3566624"/>
                    <a:pt x="9180924" y="3566624"/>
                  </a:cubicBezTo>
                  <a:lnTo>
                    <a:pt x="124460" y="3566624"/>
                  </a:lnTo>
                  <a:cubicBezTo>
                    <a:pt x="88900" y="3566624"/>
                    <a:pt x="59690" y="3537414"/>
                    <a:pt x="59690" y="35018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80925" y="59690"/>
                  </a:lnTo>
                  <a:moveTo>
                    <a:pt x="91809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01854"/>
                  </a:lnTo>
                  <a:cubicBezTo>
                    <a:pt x="0" y="3570434"/>
                    <a:pt x="55880" y="3626314"/>
                    <a:pt x="124460" y="3626314"/>
                  </a:cubicBezTo>
                  <a:lnTo>
                    <a:pt x="9180925" y="3626314"/>
                  </a:lnTo>
                  <a:cubicBezTo>
                    <a:pt x="9249504" y="3626314"/>
                    <a:pt x="9305385" y="3570434"/>
                    <a:pt x="9305385" y="3501854"/>
                  </a:cubicBezTo>
                  <a:lnTo>
                    <a:pt x="9305385" y="124460"/>
                  </a:lnTo>
                  <a:cubicBezTo>
                    <a:pt x="9305385" y="55880"/>
                    <a:pt x="9249504" y="0"/>
                    <a:pt x="91809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16442267" y="1669942"/>
            <a:ext cx="1285407" cy="15010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83658" y="-78411"/>
            <a:ext cx="9794266" cy="1674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5"/>
              </a:lnSpc>
            </a:pPr>
            <a:r>
              <a:rPr lang="en-US" sz="8339">
                <a:solidFill>
                  <a:srgbClr val="F0F2F0"/>
                </a:solidFill>
                <a:latin typeface="Hertical Smooth"/>
              </a:rPr>
              <a:t>ACADEMIC HELP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7324" y="2743614"/>
            <a:ext cx="15168400" cy="550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Academic lunch with teacher is available during lunch period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Contact the individual teacher for individual support after school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Counselor is available on the stage during both lunches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Coyote Core 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NHS Tutoring after school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242" y="2420446"/>
            <a:ext cx="17035516" cy="6638751"/>
            <a:chOff x="0" y="0"/>
            <a:chExt cx="9305384" cy="362631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241885" cy="3562814"/>
            </a:xfrm>
            <a:custGeom>
              <a:avLst/>
              <a:gdLst/>
              <a:ahLst/>
              <a:cxnLst/>
              <a:rect l="l" t="t" r="r" b="b"/>
              <a:pathLst>
                <a:path w="9241885" h="3562814">
                  <a:moveTo>
                    <a:pt x="9149174" y="3562814"/>
                  </a:moveTo>
                  <a:lnTo>
                    <a:pt x="92710" y="3562814"/>
                  </a:lnTo>
                  <a:cubicBezTo>
                    <a:pt x="41910" y="3562814"/>
                    <a:pt x="0" y="3520904"/>
                    <a:pt x="0" y="347010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147904" y="0"/>
                  </a:lnTo>
                  <a:cubicBezTo>
                    <a:pt x="9198704" y="0"/>
                    <a:pt x="9240614" y="41910"/>
                    <a:pt x="9240614" y="92710"/>
                  </a:cubicBezTo>
                  <a:lnTo>
                    <a:pt x="9240614" y="3468834"/>
                  </a:lnTo>
                  <a:cubicBezTo>
                    <a:pt x="9241885" y="3520904"/>
                    <a:pt x="9199974" y="3562814"/>
                    <a:pt x="9149174" y="356281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305385" cy="3626314"/>
            </a:xfrm>
            <a:custGeom>
              <a:avLst/>
              <a:gdLst/>
              <a:ahLst/>
              <a:cxnLst/>
              <a:rect l="l" t="t" r="r" b="b"/>
              <a:pathLst>
                <a:path w="9305385" h="3626314">
                  <a:moveTo>
                    <a:pt x="9180924" y="59690"/>
                  </a:moveTo>
                  <a:cubicBezTo>
                    <a:pt x="9216485" y="59690"/>
                    <a:pt x="9245695" y="88900"/>
                    <a:pt x="9245695" y="124460"/>
                  </a:cubicBezTo>
                  <a:lnTo>
                    <a:pt x="9245695" y="3501854"/>
                  </a:lnTo>
                  <a:cubicBezTo>
                    <a:pt x="9245695" y="3537414"/>
                    <a:pt x="9216485" y="3566624"/>
                    <a:pt x="9180924" y="3566624"/>
                  </a:cubicBezTo>
                  <a:lnTo>
                    <a:pt x="124460" y="3566624"/>
                  </a:lnTo>
                  <a:cubicBezTo>
                    <a:pt x="88900" y="3566624"/>
                    <a:pt x="59690" y="3537414"/>
                    <a:pt x="59690" y="35018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80925" y="59690"/>
                  </a:lnTo>
                  <a:moveTo>
                    <a:pt x="91809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01854"/>
                  </a:lnTo>
                  <a:cubicBezTo>
                    <a:pt x="0" y="3570434"/>
                    <a:pt x="55880" y="3626314"/>
                    <a:pt x="124460" y="3626314"/>
                  </a:cubicBezTo>
                  <a:lnTo>
                    <a:pt x="9180925" y="3626314"/>
                  </a:lnTo>
                  <a:cubicBezTo>
                    <a:pt x="9249504" y="3626314"/>
                    <a:pt x="9305385" y="3570434"/>
                    <a:pt x="9305385" y="3501854"/>
                  </a:cubicBezTo>
                  <a:lnTo>
                    <a:pt x="9305385" y="124460"/>
                  </a:lnTo>
                  <a:cubicBezTo>
                    <a:pt x="9305385" y="55880"/>
                    <a:pt x="9249504" y="0"/>
                    <a:pt x="91809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16442267" y="1669942"/>
            <a:ext cx="1285407" cy="15010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70777" y="-60104"/>
            <a:ext cx="17693440" cy="257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5"/>
              </a:lnSpc>
            </a:pPr>
            <a:r>
              <a:rPr lang="en-US" sz="8339" dirty="0">
                <a:solidFill>
                  <a:srgbClr val="F0F2F0"/>
                </a:solidFill>
                <a:latin typeface="Hertical Smooth"/>
              </a:rPr>
              <a:t>CCHS WEBSITE</a:t>
            </a:r>
          </a:p>
          <a:p>
            <a:pPr algn="ctr">
              <a:lnSpc>
                <a:spcPts val="6776"/>
              </a:lnSpc>
            </a:pPr>
            <a:r>
              <a:rPr lang="en-US" sz="4840" dirty="0">
                <a:solidFill>
                  <a:srgbClr val="F0F2F0"/>
                </a:solidFill>
                <a:latin typeface="Hertical Smooth"/>
              </a:rPr>
              <a:t>www.cchs.pasco.k12.fl.us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7324" y="2743614"/>
            <a:ext cx="15168400" cy="471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Attendance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How to report an absence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Athletics Info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Car Loop Instructions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Volunteer Application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Payment of School Fees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242" y="2420446"/>
            <a:ext cx="17035516" cy="6638751"/>
            <a:chOff x="0" y="0"/>
            <a:chExt cx="9305384" cy="362631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241885" cy="3562814"/>
            </a:xfrm>
            <a:custGeom>
              <a:avLst/>
              <a:gdLst/>
              <a:ahLst/>
              <a:cxnLst/>
              <a:rect l="l" t="t" r="r" b="b"/>
              <a:pathLst>
                <a:path w="9241885" h="3562814">
                  <a:moveTo>
                    <a:pt x="9149174" y="3562814"/>
                  </a:moveTo>
                  <a:lnTo>
                    <a:pt x="92710" y="3562814"/>
                  </a:lnTo>
                  <a:cubicBezTo>
                    <a:pt x="41910" y="3562814"/>
                    <a:pt x="0" y="3520904"/>
                    <a:pt x="0" y="347010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147904" y="0"/>
                  </a:lnTo>
                  <a:cubicBezTo>
                    <a:pt x="9198704" y="0"/>
                    <a:pt x="9240614" y="41910"/>
                    <a:pt x="9240614" y="92710"/>
                  </a:cubicBezTo>
                  <a:lnTo>
                    <a:pt x="9240614" y="3468834"/>
                  </a:lnTo>
                  <a:cubicBezTo>
                    <a:pt x="9241885" y="3520904"/>
                    <a:pt x="9199974" y="3562814"/>
                    <a:pt x="9149174" y="356281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305385" cy="3626314"/>
            </a:xfrm>
            <a:custGeom>
              <a:avLst/>
              <a:gdLst/>
              <a:ahLst/>
              <a:cxnLst/>
              <a:rect l="l" t="t" r="r" b="b"/>
              <a:pathLst>
                <a:path w="9305385" h="3626314">
                  <a:moveTo>
                    <a:pt x="9180924" y="59690"/>
                  </a:moveTo>
                  <a:cubicBezTo>
                    <a:pt x="9216485" y="59690"/>
                    <a:pt x="9245695" y="88900"/>
                    <a:pt x="9245695" y="124460"/>
                  </a:cubicBezTo>
                  <a:lnTo>
                    <a:pt x="9245695" y="3501854"/>
                  </a:lnTo>
                  <a:cubicBezTo>
                    <a:pt x="9245695" y="3537414"/>
                    <a:pt x="9216485" y="3566624"/>
                    <a:pt x="9180924" y="3566624"/>
                  </a:cubicBezTo>
                  <a:lnTo>
                    <a:pt x="124460" y="3566624"/>
                  </a:lnTo>
                  <a:cubicBezTo>
                    <a:pt x="88900" y="3566624"/>
                    <a:pt x="59690" y="3537414"/>
                    <a:pt x="59690" y="35018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80925" y="59690"/>
                  </a:lnTo>
                  <a:moveTo>
                    <a:pt x="91809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01854"/>
                  </a:lnTo>
                  <a:cubicBezTo>
                    <a:pt x="0" y="3570434"/>
                    <a:pt x="55880" y="3626314"/>
                    <a:pt x="124460" y="3626314"/>
                  </a:cubicBezTo>
                  <a:lnTo>
                    <a:pt x="9180925" y="3626314"/>
                  </a:lnTo>
                  <a:cubicBezTo>
                    <a:pt x="9249504" y="3626314"/>
                    <a:pt x="9305385" y="3570434"/>
                    <a:pt x="9305385" y="3501854"/>
                  </a:cubicBezTo>
                  <a:lnTo>
                    <a:pt x="9305385" y="124460"/>
                  </a:lnTo>
                  <a:cubicBezTo>
                    <a:pt x="9305385" y="55880"/>
                    <a:pt x="9249504" y="0"/>
                    <a:pt x="91809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16442267" y="1669942"/>
            <a:ext cx="1285407" cy="15010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70777" y="-21476"/>
            <a:ext cx="17693440" cy="287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6"/>
              </a:lnSpc>
            </a:pPr>
            <a:r>
              <a:rPr lang="en-US" sz="7640" dirty="0">
                <a:solidFill>
                  <a:srgbClr val="F0F2F0"/>
                </a:solidFill>
                <a:latin typeface="Hertical Smooth"/>
              </a:rPr>
              <a:t>Activities scheduled</a:t>
            </a:r>
          </a:p>
          <a:p>
            <a:pPr algn="ctr">
              <a:lnSpc>
                <a:spcPts val="10696"/>
              </a:lnSpc>
            </a:pPr>
            <a:r>
              <a:rPr lang="en-US" sz="7640" dirty="0">
                <a:solidFill>
                  <a:srgbClr val="F0F2F0"/>
                </a:solidFill>
                <a:latin typeface="Hertical Smooth"/>
              </a:rPr>
              <a:t>for 22-23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7324" y="2743614"/>
            <a:ext cx="15168400" cy="550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After School Club Days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Pep Rallys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Grade Level Meetings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Athletics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Homecoming &amp; Spring Howl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Powderpuff &amp; Homecoming Dance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Dress-up Days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242" y="2420446"/>
            <a:ext cx="17035516" cy="6638751"/>
            <a:chOff x="0" y="0"/>
            <a:chExt cx="9305384" cy="362631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241885" cy="3562814"/>
            </a:xfrm>
            <a:custGeom>
              <a:avLst/>
              <a:gdLst/>
              <a:ahLst/>
              <a:cxnLst/>
              <a:rect l="l" t="t" r="r" b="b"/>
              <a:pathLst>
                <a:path w="9241885" h="3562814">
                  <a:moveTo>
                    <a:pt x="9149174" y="3562814"/>
                  </a:moveTo>
                  <a:lnTo>
                    <a:pt x="92710" y="3562814"/>
                  </a:lnTo>
                  <a:cubicBezTo>
                    <a:pt x="41910" y="3562814"/>
                    <a:pt x="0" y="3520904"/>
                    <a:pt x="0" y="347010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147904" y="0"/>
                  </a:lnTo>
                  <a:cubicBezTo>
                    <a:pt x="9198704" y="0"/>
                    <a:pt x="9240614" y="41910"/>
                    <a:pt x="9240614" y="92710"/>
                  </a:cubicBezTo>
                  <a:lnTo>
                    <a:pt x="9240614" y="3468834"/>
                  </a:lnTo>
                  <a:cubicBezTo>
                    <a:pt x="9241885" y="3520904"/>
                    <a:pt x="9199974" y="3562814"/>
                    <a:pt x="9149174" y="356281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305385" cy="3626314"/>
            </a:xfrm>
            <a:custGeom>
              <a:avLst/>
              <a:gdLst/>
              <a:ahLst/>
              <a:cxnLst/>
              <a:rect l="l" t="t" r="r" b="b"/>
              <a:pathLst>
                <a:path w="9305385" h="3626314">
                  <a:moveTo>
                    <a:pt x="9180924" y="59690"/>
                  </a:moveTo>
                  <a:cubicBezTo>
                    <a:pt x="9216485" y="59690"/>
                    <a:pt x="9245695" y="88900"/>
                    <a:pt x="9245695" y="124460"/>
                  </a:cubicBezTo>
                  <a:lnTo>
                    <a:pt x="9245695" y="3501854"/>
                  </a:lnTo>
                  <a:cubicBezTo>
                    <a:pt x="9245695" y="3537414"/>
                    <a:pt x="9216485" y="3566624"/>
                    <a:pt x="9180924" y="3566624"/>
                  </a:cubicBezTo>
                  <a:lnTo>
                    <a:pt x="124460" y="3566624"/>
                  </a:lnTo>
                  <a:cubicBezTo>
                    <a:pt x="88900" y="3566624"/>
                    <a:pt x="59690" y="3537414"/>
                    <a:pt x="59690" y="35018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80925" y="59690"/>
                  </a:lnTo>
                  <a:moveTo>
                    <a:pt x="91809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01854"/>
                  </a:lnTo>
                  <a:cubicBezTo>
                    <a:pt x="0" y="3570434"/>
                    <a:pt x="55880" y="3626314"/>
                    <a:pt x="124460" y="3626314"/>
                  </a:cubicBezTo>
                  <a:lnTo>
                    <a:pt x="9180925" y="3626314"/>
                  </a:lnTo>
                  <a:cubicBezTo>
                    <a:pt x="9249504" y="3626314"/>
                    <a:pt x="9305385" y="3570434"/>
                    <a:pt x="9305385" y="3501854"/>
                  </a:cubicBezTo>
                  <a:lnTo>
                    <a:pt x="9305385" y="124460"/>
                  </a:lnTo>
                  <a:cubicBezTo>
                    <a:pt x="9305385" y="55880"/>
                    <a:pt x="9249504" y="0"/>
                    <a:pt x="91809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97280" y="-181973"/>
            <a:ext cx="17693440" cy="287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6"/>
              </a:lnSpc>
            </a:pPr>
            <a:r>
              <a:rPr lang="en-US" sz="7640" dirty="0">
                <a:solidFill>
                  <a:srgbClr val="F0F2F0"/>
                </a:solidFill>
                <a:latin typeface="Hertical Smooth"/>
              </a:rPr>
              <a:t>College/Career specialist</a:t>
            </a:r>
          </a:p>
          <a:p>
            <a:pPr algn="ctr">
              <a:lnSpc>
                <a:spcPts val="10696"/>
              </a:lnSpc>
            </a:pPr>
            <a:r>
              <a:rPr lang="en-US" sz="7640" dirty="0">
                <a:solidFill>
                  <a:srgbClr val="F0F2F0"/>
                </a:solidFill>
                <a:latin typeface="Hertical Smooth"/>
              </a:rPr>
              <a:t>Mrs. </a:t>
            </a:r>
            <a:r>
              <a:rPr lang="en-US" sz="7640" dirty="0" err="1">
                <a:solidFill>
                  <a:srgbClr val="F0F2F0"/>
                </a:solidFill>
                <a:latin typeface="Hertical Smooth"/>
              </a:rPr>
              <a:t>adley</a:t>
            </a:r>
            <a:r>
              <a:rPr lang="en-US" sz="7640" dirty="0">
                <a:solidFill>
                  <a:srgbClr val="F0F2F0"/>
                </a:solidFill>
                <a:latin typeface="Hertical Smooth"/>
              </a:rPr>
              <a:t> (Office in the media)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7324" y="2743614"/>
            <a:ext cx="15168400" cy="6296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SAT/ACT Testing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College Application Process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Scholarships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Financial Aid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Military Recruitment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Careers and Trades 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Resume and Interview Skills</a:t>
            </a:r>
          </a:p>
          <a:p>
            <a:pPr marL="968067" lvl="1" indent="-484033">
              <a:lnSpc>
                <a:spcPts val="6277"/>
              </a:lnSpc>
              <a:buFont typeface="Arial"/>
              <a:buChar char="•"/>
            </a:pPr>
            <a:r>
              <a:rPr lang="en-US" sz="4483">
                <a:solidFill>
                  <a:srgbClr val="3B3D50"/>
                </a:solidFill>
                <a:latin typeface="Antic"/>
              </a:rPr>
              <a:t>Post-Graduation Planning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242" y="2420446"/>
            <a:ext cx="17035516" cy="6638751"/>
            <a:chOff x="0" y="0"/>
            <a:chExt cx="9305384" cy="362631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241885" cy="3562814"/>
            </a:xfrm>
            <a:custGeom>
              <a:avLst/>
              <a:gdLst/>
              <a:ahLst/>
              <a:cxnLst/>
              <a:rect l="l" t="t" r="r" b="b"/>
              <a:pathLst>
                <a:path w="9241885" h="3562814">
                  <a:moveTo>
                    <a:pt x="9149174" y="3562814"/>
                  </a:moveTo>
                  <a:lnTo>
                    <a:pt x="92710" y="3562814"/>
                  </a:lnTo>
                  <a:cubicBezTo>
                    <a:pt x="41910" y="3562814"/>
                    <a:pt x="0" y="3520904"/>
                    <a:pt x="0" y="347010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147904" y="0"/>
                  </a:lnTo>
                  <a:cubicBezTo>
                    <a:pt x="9198704" y="0"/>
                    <a:pt x="9240614" y="41910"/>
                    <a:pt x="9240614" y="92710"/>
                  </a:cubicBezTo>
                  <a:lnTo>
                    <a:pt x="9240614" y="3468834"/>
                  </a:lnTo>
                  <a:cubicBezTo>
                    <a:pt x="9241885" y="3520904"/>
                    <a:pt x="9199974" y="3562814"/>
                    <a:pt x="9149174" y="356281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305385" cy="3626314"/>
            </a:xfrm>
            <a:custGeom>
              <a:avLst/>
              <a:gdLst/>
              <a:ahLst/>
              <a:cxnLst/>
              <a:rect l="l" t="t" r="r" b="b"/>
              <a:pathLst>
                <a:path w="9305385" h="3626314">
                  <a:moveTo>
                    <a:pt x="9180924" y="59690"/>
                  </a:moveTo>
                  <a:cubicBezTo>
                    <a:pt x="9216485" y="59690"/>
                    <a:pt x="9245695" y="88900"/>
                    <a:pt x="9245695" y="124460"/>
                  </a:cubicBezTo>
                  <a:lnTo>
                    <a:pt x="9245695" y="3501854"/>
                  </a:lnTo>
                  <a:cubicBezTo>
                    <a:pt x="9245695" y="3537414"/>
                    <a:pt x="9216485" y="3566624"/>
                    <a:pt x="9180924" y="3566624"/>
                  </a:cubicBezTo>
                  <a:lnTo>
                    <a:pt x="124460" y="3566624"/>
                  </a:lnTo>
                  <a:cubicBezTo>
                    <a:pt x="88900" y="3566624"/>
                    <a:pt x="59690" y="3537414"/>
                    <a:pt x="59690" y="35018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80925" y="59690"/>
                  </a:lnTo>
                  <a:moveTo>
                    <a:pt x="91809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01854"/>
                  </a:lnTo>
                  <a:cubicBezTo>
                    <a:pt x="0" y="3570434"/>
                    <a:pt x="55880" y="3626314"/>
                    <a:pt x="124460" y="3626314"/>
                  </a:cubicBezTo>
                  <a:lnTo>
                    <a:pt x="9180925" y="3626314"/>
                  </a:lnTo>
                  <a:cubicBezTo>
                    <a:pt x="9249504" y="3626314"/>
                    <a:pt x="9305385" y="3570434"/>
                    <a:pt x="9305385" y="3501854"/>
                  </a:cubicBezTo>
                  <a:lnTo>
                    <a:pt x="9305385" y="124460"/>
                  </a:lnTo>
                  <a:cubicBezTo>
                    <a:pt x="9305385" y="55880"/>
                    <a:pt x="9249504" y="0"/>
                    <a:pt x="91809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16442267" y="1669942"/>
            <a:ext cx="1285407" cy="15010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70777" y="-134592"/>
            <a:ext cx="17693440" cy="287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6"/>
              </a:lnSpc>
            </a:pPr>
            <a:r>
              <a:rPr lang="en-US" sz="7640" dirty="0">
                <a:solidFill>
                  <a:srgbClr val="F0F2F0"/>
                </a:solidFill>
                <a:latin typeface="Hertical Smooth"/>
              </a:rPr>
              <a:t>Options after</a:t>
            </a:r>
          </a:p>
          <a:p>
            <a:pPr algn="ctr">
              <a:lnSpc>
                <a:spcPts val="10696"/>
              </a:lnSpc>
            </a:pPr>
            <a:r>
              <a:rPr lang="en-US" sz="7640" dirty="0">
                <a:solidFill>
                  <a:srgbClr val="F0F2F0"/>
                </a:solidFill>
                <a:latin typeface="Hertical Smooth"/>
              </a:rPr>
              <a:t>graduation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7324" y="2734089"/>
            <a:ext cx="15790427" cy="5515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4587" lvl="1" indent="-482294">
              <a:lnSpc>
                <a:spcPts val="6254"/>
              </a:lnSpc>
              <a:buFont typeface="Arial"/>
              <a:buChar char="•"/>
            </a:pPr>
            <a:r>
              <a:rPr lang="en-US" sz="4467">
                <a:solidFill>
                  <a:srgbClr val="3B3D50"/>
                </a:solidFill>
                <a:latin typeface="Antic"/>
              </a:rPr>
              <a:t>4-YEAR UNIVERSITY BACHELORS DEGREE (USF, UF, FSU)</a:t>
            </a:r>
          </a:p>
          <a:p>
            <a:pPr marL="964587" lvl="1" indent="-482294">
              <a:lnSpc>
                <a:spcPts val="6254"/>
              </a:lnSpc>
              <a:buFont typeface="Arial"/>
              <a:buChar char="•"/>
            </a:pPr>
            <a:r>
              <a:rPr lang="en-US" sz="4467">
                <a:solidFill>
                  <a:srgbClr val="3B3D50"/>
                </a:solidFill>
                <a:latin typeface="Antic"/>
              </a:rPr>
              <a:t>2+2 PLAN=2 YEARS AT PHSC (AA)/2 YEARS AT A UNIVERSITY</a:t>
            </a:r>
          </a:p>
          <a:p>
            <a:pPr marL="964587" lvl="1" indent="-482294">
              <a:lnSpc>
                <a:spcPts val="6254"/>
              </a:lnSpc>
              <a:buFont typeface="Arial"/>
              <a:buChar char="•"/>
            </a:pPr>
            <a:r>
              <a:rPr lang="en-US" sz="4467">
                <a:solidFill>
                  <a:srgbClr val="3B3D50"/>
                </a:solidFill>
                <a:latin typeface="Antic"/>
              </a:rPr>
              <a:t>ASSOCIATE OF SCIENCE (2 YEARS + ENTER WORKFORCE)</a:t>
            </a:r>
          </a:p>
          <a:p>
            <a:pPr marL="964586" lvl="1" indent="-482293">
              <a:lnSpc>
                <a:spcPts val="6254"/>
              </a:lnSpc>
              <a:buFont typeface="Arial"/>
              <a:buChar char="•"/>
            </a:pPr>
            <a:r>
              <a:rPr lang="en-US" sz="4467">
                <a:solidFill>
                  <a:srgbClr val="3B3D50"/>
                </a:solidFill>
                <a:latin typeface="Antic"/>
              </a:rPr>
              <a:t>TRADE OR TECHNICAL COLLEGE/APPRENTICESHIP</a:t>
            </a:r>
          </a:p>
          <a:p>
            <a:pPr marL="964587" lvl="1" indent="-482294">
              <a:lnSpc>
                <a:spcPts val="6254"/>
              </a:lnSpc>
              <a:buFont typeface="Arial"/>
              <a:buChar char="•"/>
            </a:pPr>
            <a:r>
              <a:rPr lang="en-US" sz="4467">
                <a:solidFill>
                  <a:srgbClr val="3B3D50"/>
                </a:solidFill>
                <a:latin typeface="Antic"/>
              </a:rPr>
              <a:t>ENTER THE WORKFORCE</a:t>
            </a:r>
          </a:p>
          <a:p>
            <a:pPr marL="964587" lvl="1" indent="-482294">
              <a:lnSpc>
                <a:spcPts val="6254"/>
              </a:lnSpc>
              <a:buFont typeface="Arial"/>
              <a:buChar char="•"/>
            </a:pPr>
            <a:r>
              <a:rPr lang="en-US" sz="4467">
                <a:solidFill>
                  <a:srgbClr val="3B3D50"/>
                </a:solidFill>
                <a:latin typeface="Antic"/>
              </a:rPr>
              <a:t>ENLIST IN THE MILITARY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3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87134" y="1386033"/>
            <a:ext cx="6223248" cy="8900967"/>
            <a:chOff x="0" y="0"/>
            <a:chExt cx="1812751" cy="2592736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749251" cy="2529236"/>
            </a:xfrm>
            <a:custGeom>
              <a:avLst/>
              <a:gdLst/>
              <a:ahLst/>
              <a:cxnLst/>
              <a:rect l="l" t="t" r="r" b="b"/>
              <a:pathLst>
                <a:path w="1749251" h="2529236">
                  <a:moveTo>
                    <a:pt x="1656541" y="2529236"/>
                  </a:moveTo>
                  <a:lnTo>
                    <a:pt x="92710" y="2529236"/>
                  </a:lnTo>
                  <a:cubicBezTo>
                    <a:pt x="41910" y="2529236"/>
                    <a:pt x="0" y="2487326"/>
                    <a:pt x="0" y="24365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55271" y="0"/>
                  </a:lnTo>
                  <a:cubicBezTo>
                    <a:pt x="1706071" y="0"/>
                    <a:pt x="1747981" y="41910"/>
                    <a:pt x="1747981" y="92710"/>
                  </a:cubicBezTo>
                  <a:lnTo>
                    <a:pt x="1747981" y="2435256"/>
                  </a:lnTo>
                  <a:cubicBezTo>
                    <a:pt x="1749251" y="2487326"/>
                    <a:pt x="1707341" y="2529236"/>
                    <a:pt x="1656541" y="2529236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12751" cy="2592736"/>
            </a:xfrm>
            <a:custGeom>
              <a:avLst/>
              <a:gdLst/>
              <a:ahLst/>
              <a:cxnLst/>
              <a:rect l="l" t="t" r="r" b="b"/>
              <a:pathLst>
                <a:path w="1812751" h="2592736">
                  <a:moveTo>
                    <a:pt x="1688291" y="59690"/>
                  </a:moveTo>
                  <a:cubicBezTo>
                    <a:pt x="1723851" y="59690"/>
                    <a:pt x="1753061" y="88900"/>
                    <a:pt x="1753061" y="124460"/>
                  </a:cubicBezTo>
                  <a:lnTo>
                    <a:pt x="1753061" y="2468276"/>
                  </a:lnTo>
                  <a:cubicBezTo>
                    <a:pt x="1753061" y="2503836"/>
                    <a:pt x="1723851" y="2533046"/>
                    <a:pt x="1688291" y="2533046"/>
                  </a:cubicBezTo>
                  <a:lnTo>
                    <a:pt x="124460" y="2533046"/>
                  </a:lnTo>
                  <a:cubicBezTo>
                    <a:pt x="88900" y="2533046"/>
                    <a:pt x="59690" y="2503836"/>
                    <a:pt x="59690" y="24682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88291" y="59690"/>
                  </a:lnTo>
                  <a:moveTo>
                    <a:pt x="16882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68276"/>
                  </a:lnTo>
                  <a:cubicBezTo>
                    <a:pt x="0" y="2536856"/>
                    <a:pt x="55880" y="2592736"/>
                    <a:pt x="124460" y="2592736"/>
                  </a:cubicBezTo>
                  <a:lnTo>
                    <a:pt x="1688291" y="2592736"/>
                  </a:lnTo>
                  <a:cubicBezTo>
                    <a:pt x="1756871" y="2592736"/>
                    <a:pt x="1812751" y="2536856"/>
                    <a:pt x="1812751" y="2468276"/>
                  </a:cubicBezTo>
                  <a:lnTo>
                    <a:pt x="1812751" y="124460"/>
                  </a:lnTo>
                  <a:cubicBezTo>
                    <a:pt x="1812751" y="55880"/>
                    <a:pt x="1756871" y="0"/>
                    <a:pt x="168829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119163" y="1548047"/>
            <a:ext cx="4177790" cy="598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8"/>
              </a:lnSpc>
            </a:pPr>
            <a:r>
              <a:rPr lang="en-US" sz="3434">
                <a:solidFill>
                  <a:srgbClr val="3B3D50"/>
                </a:solidFill>
                <a:latin typeface="Montserrat Classic"/>
              </a:rPr>
              <a:t>Gold Seal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144421"/>
            <a:ext cx="15940373" cy="1262947"/>
            <a:chOff x="0" y="0"/>
            <a:chExt cx="8707179" cy="689865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8643679" cy="626365"/>
            </a:xfrm>
            <a:custGeom>
              <a:avLst/>
              <a:gdLst/>
              <a:ahLst/>
              <a:cxnLst/>
              <a:rect l="l" t="t" r="r" b="b"/>
              <a:pathLst>
                <a:path w="8643679" h="626365">
                  <a:moveTo>
                    <a:pt x="8550970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549699" y="0"/>
                  </a:lnTo>
                  <a:cubicBezTo>
                    <a:pt x="8600499" y="0"/>
                    <a:pt x="8642410" y="41910"/>
                    <a:pt x="8642410" y="92710"/>
                  </a:cubicBezTo>
                  <a:lnTo>
                    <a:pt x="8642410" y="532385"/>
                  </a:lnTo>
                  <a:cubicBezTo>
                    <a:pt x="8643679" y="584455"/>
                    <a:pt x="8601770" y="626365"/>
                    <a:pt x="8550970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8707179" cy="689865"/>
            </a:xfrm>
            <a:custGeom>
              <a:avLst/>
              <a:gdLst/>
              <a:ahLst/>
              <a:cxnLst/>
              <a:rect l="l" t="t" r="r" b="b"/>
              <a:pathLst>
                <a:path w="8707179" h="689865">
                  <a:moveTo>
                    <a:pt x="8582720" y="59690"/>
                  </a:moveTo>
                  <a:cubicBezTo>
                    <a:pt x="8618279" y="59690"/>
                    <a:pt x="8647489" y="88900"/>
                    <a:pt x="8647489" y="124460"/>
                  </a:cubicBezTo>
                  <a:lnTo>
                    <a:pt x="8647489" y="565405"/>
                  </a:lnTo>
                  <a:cubicBezTo>
                    <a:pt x="8647489" y="600965"/>
                    <a:pt x="8618279" y="630175"/>
                    <a:pt x="8582720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582720" y="59690"/>
                  </a:lnTo>
                  <a:moveTo>
                    <a:pt x="85827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8582720" y="689865"/>
                  </a:lnTo>
                  <a:cubicBezTo>
                    <a:pt x="8651300" y="689865"/>
                    <a:pt x="8707179" y="633985"/>
                    <a:pt x="8707179" y="565405"/>
                  </a:cubicBezTo>
                  <a:lnTo>
                    <a:pt x="8707179" y="124460"/>
                  </a:lnTo>
                  <a:cubicBezTo>
                    <a:pt x="8707179" y="55880"/>
                    <a:pt x="8651300" y="0"/>
                    <a:pt x="85827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809944" y="14403"/>
            <a:ext cx="14857231" cy="1218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>
                <a:solidFill>
                  <a:srgbClr val="3B3D50"/>
                </a:solidFill>
                <a:latin typeface="Hertical Smooth"/>
              </a:rPr>
              <a:t>Bright futures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84608" y="2154415"/>
            <a:ext cx="5228300" cy="792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3"/>
              </a:lnSpc>
            </a:pPr>
            <a:r>
              <a:rPr lang="en-US" sz="2795">
                <a:solidFill>
                  <a:srgbClr val="3B3D50"/>
                </a:solidFill>
                <a:latin typeface="Antic"/>
              </a:rPr>
              <a:t>•3.0 weighted GPA in non-elective courses</a:t>
            </a:r>
          </a:p>
          <a:p>
            <a:pPr>
              <a:lnSpc>
                <a:spcPts val="3913"/>
              </a:lnSpc>
            </a:pPr>
            <a:r>
              <a:rPr lang="en-US" sz="2795">
                <a:solidFill>
                  <a:srgbClr val="3B3D50"/>
                </a:solidFill>
                <a:latin typeface="Antic"/>
              </a:rPr>
              <a:t>•3.5 unweighted GPA in vocational courses (3 credits in vocational program)</a:t>
            </a:r>
          </a:p>
          <a:p>
            <a:pPr>
              <a:lnSpc>
                <a:spcPts val="3913"/>
              </a:lnSpc>
            </a:pPr>
            <a:r>
              <a:rPr lang="en-US" sz="2795">
                <a:solidFill>
                  <a:srgbClr val="3B3D50"/>
                </a:solidFill>
                <a:latin typeface="Antic"/>
              </a:rPr>
              <a:t>•4 English/4 Math/3 Nat. Science/3 Social Science/HOPE</a:t>
            </a:r>
          </a:p>
          <a:p>
            <a:pPr>
              <a:lnSpc>
                <a:spcPts val="3913"/>
              </a:lnSpc>
            </a:pPr>
            <a:r>
              <a:rPr lang="en-US" sz="2795">
                <a:solidFill>
                  <a:srgbClr val="3B3D50"/>
                </a:solidFill>
                <a:latin typeface="Antic"/>
              </a:rPr>
              <a:t>•Qualifying scores on ACT, SAT, or PERT </a:t>
            </a:r>
          </a:p>
          <a:p>
            <a:pPr>
              <a:lnSpc>
                <a:spcPts val="3913"/>
              </a:lnSpc>
            </a:pPr>
            <a:r>
              <a:rPr lang="en-US" sz="2795">
                <a:solidFill>
                  <a:srgbClr val="3B3D50"/>
                </a:solidFill>
                <a:latin typeface="Antic"/>
              </a:rPr>
              <a:t>•30 community service hours or work-based hours</a:t>
            </a:r>
          </a:p>
          <a:p>
            <a:pPr>
              <a:lnSpc>
                <a:spcPts val="3913"/>
              </a:lnSpc>
            </a:pPr>
            <a:r>
              <a:rPr lang="en-US" sz="2795">
                <a:solidFill>
                  <a:srgbClr val="3B3D50"/>
                </a:solidFill>
                <a:latin typeface="Antic"/>
              </a:rPr>
              <a:t>•$39-$48 per credit hour (depending on program)</a:t>
            </a:r>
          </a:p>
          <a:p>
            <a:pPr>
              <a:lnSpc>
                <a:spcPts val="3913"/>
              </a:lnSpc>
            </a:pPr>
            <a:r>
              <a:rPr lang="en-US" sz="2795">
                <a:solidFill>
                  <a:srgbClr val="3B3D50"/>
                </a:solidFill>
                <a:latin typeface="Antic"/>
              </a:rPr>
              <a:t>•Up to 72 college credit hours in a vocational program of study</a:t>
            </a:r>
          </a:p>
          <a:p>
            <a:pPr algn="ctr">
              <a:lnSpc>
                <a:spcPts val="4053"/>
              </a:lnSpc>
            </a:pPr>
            <a:endParaRPr lang="en-US" sz="2795">
              <a:solidFill>
                <a:srgbClr val="3B3D50"/>
              </a:solidFill>
              <a:latin typeface="Antic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1407367"/>
            <a:ext cx="6223248" cy="8900967"/>
            <a:chOff x="0" y="0"/>
            <a:chExt cx="1812751" cy="2592736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1749251" cy="2529236"/>
            </a:xfrm>
            <a:custGeom>
              <a:avLst/>
              <a:gdLst/>
              <a:ahLst/>
              <a:cxnLst/>
              <a:rect l="l" t="t" r="r" b="b"/>
              <a:pathLst>
                <a:path w="1749251" h="2529236">
                  <a:moveTo>
                    <a:pt x="1656541" y="2529236"/>
                  </a:moveTo>
                  <a:lnTo>
                    <a:pt x="92710" y="2529236"/>
                  </a:lnTo>
                  <a:cubicBezTo>
                    <a:pt x="41910" y="2529236"/>
                    <a:pt x="0" y="2487326"/>
                    <a:pt x="0" y="24365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55271" y="0"/>
                  </a:lnTo>
                  <a:cubicBezTo>
                    <a:pt x="1706071" y="0"/>
                    <a:pt x="1747981" y="41910"/>
                    <a:pt x="1747981" y="92710"/>
                  </a:cubicBezTo>
                  <a:lnTo>
                    <a:pt x="1747981" y="2435256"/>
                  </a:lnTo>
                  <a:cubicBezTo>
                    <a:pt x="1749251" y="2487326"/>
                    <a:pt x="1707341" y="2529236"/>
                    <a:pt x="1656541" y="2529236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12751" cy="2592736"/>
            </a:xfrm>
            <a:custGeom>
              <a:avLst/>
              <a:gdLst/>
              <a:ahLst/>
              <a:cxnLst/>
              <a:rect l="l" t="t" r="r" b="b"/>
              <a:pathLst>
                <a:path w="1812751" h="2592736">
                  <a:moveTo>
                    <a:pt x="1688291" y="59690"/>
                  </a:moveTo>
                  <a:cubicBezTo>
                    <a:pt x="1723851" y="59690"/>
                    <a:pt x="1753061" y="88900"/>
                    <a:pt x="1753061" y="124460"/>
                  </a:cubicBezTo>
                  <a:lnTo>
                    <a:pt x="1753061" y="2468276"/>
                  </a:lnTo>
                  <a:cubicBezTo>
                    <a:pt x="1753061" y="2503836"/>
                    <a:pt x="1723851" y="2533046"/>
                    <a:pt x="1688291" y="2533046"/>
                  </a:cubicBezTo>
                  <a:lnTo>
                    <a:pt x="124460" y="2533046"/>
                  </a:lnTo>
                  <a:cubicBezTo>
                    <a:pt x="88900" y="2533046"/>
                    <a:pt x="59690" y="2503836"/>
                    <a:pt x="59690" y="24682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88291" y="59690"/>
                  </a:lnTo>
                  <a:moveTo>
                    <a:pt x="16882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68276"/>
                  </a:lnTo>
                  <a:cubicBezTo>
                    <a:pt x="0" y="2536856"/>
                    <a:pt x="55880" y="2592736"/>
                    <a:pt x="124460" y="2592736"/>
                  </a:cubicBezTo>
                  <a:lnTo>
                    <a:pt x="1688291" y="2592736"/>
                  </a:lnTo>
                  <a:cubicBezTo>
                    <a:pt x="1756871" y="2592736"/>
                    <a:pt x="1812751" y="2536856"/>
                    <a:pt x="1812751" y="2468276"/>
                  </a:cubicBezTo>
                  <a:lnTo>
                    <a:pt x="1812751" y="124460"/>
                  </a:lnTo>
                  <a:cubicBezTo>
                    <a:pt x="1812751" y="55880"/>
                    <a:pt x="1756871" y="0"/>
                    <a:pt x="168829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132029" y="1569382"/>
            <a:ext cx="4177790" cy="1208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8"/>
              </a:lnSpc>
            </a:pPr>
            <a:r>
              <a:rPr lang="en-US" sz="3434">
                <a:solidFill>
                  <a:srgbClr val="3B3D50"/>
                </a:solidFill>
                <a:latin typeface="Montserrat Classic"/>
              </a:rPr>
              <a:t>Florida Academic Scholars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7474" y="2783700"/>
            <a:ext cx="5228300" cy="6670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3"/>
              </a:lnSpc>
            </a:pPr>
            <a:r>
              <a:rPr lang="en-US" sz="2895">
                <a:solidFill>
                  <a:srgbClr val="3B3D50"/>
                </a:solidFill>
                <a:latin typeface="Antic"/>
              </a:rPr>
              <a:t>•3.5 weighted GPA in core classes (plus two years foreign language)</a:t>
            </a:r>
          </a:p>
          <a:p>
            <a:pPr algn="ctr">
              <a:lnSpc>
                <a:spcPts val="4053"/>
              </a:lnSpc>
            </a:pPr>
            <a:r>
              <a:rPr lang="en-US" sz="2895">
                <a:solidFill>
                  <a:srgbClr val="3B3D50"/>
                </a:solidFill>
                <a:latin typeface="Antic"/>
              </a:rPr>
              <a:t>•1330 SAT or 29 ACT</a:t>
            </a:r>
          </a:p>
          <a:p>
            <a:pPr algn="ctr">
              <a:lnSpc>
                <a:spcPts val="4053"/>
              </a:lnSpc>
            </a:pPr>
            <a:r>
              <a:rPr lang="en-US" sz="2895">
                <a:solidFill>
                  <a:srgbClr val="3B3D50"/>
                </a:solidFill>
                <a:latin typeface="Antic"/>
              </a:rPr>
              <a:t>•100 community service hours or work-based hours</a:t>
            </a:r>
          </a:p>
          <a:p>
            <a:pPr algn="ctr">
              <a:lnSpc>
                <a:spcPts val="4053"/>
              </a:lnSpc>
            </a:pPr>
            <a:r>
              <a:rPr lang="en-US" sz="2895">
                <a:solidFill>
                  <a:srgbClr val="3B3D50"/>
                </a:solidFill>
                <a:latin typeface="Antic"/>
              </a:rPr>
              <a:t>•100% tuition and fees paid to a Florida public university or college</a:t>
            </a:r>
          </a:p>
          <a:p>
            <a:pPr algn="ctr">
              <a:lnSpc>
                <a:spcPts val="4053"/>
              </a:lnSpc>
            </a:pPr>
            <a:r>
              <a:rPr lang="en-US" sz="2895">
                <a:solidFill>
                  <a:srgbClr val="3B3D50"/>
                </a:solidFill>
                <a:latin typeface="Antic"/>
              </a:rPr>
              <a:t>•Renewable for four years (3.0 GPA/minimum 12 hours per semester)</a:t>
            </a:r>
          </a:p>
          <a:p>
            <a:pPr algn="ctr">
              <a:lnSpc>
                <a:spcPts val="4053"/>
              </a:lnSpc>
            </a:pPr>
            <a:endParaRPr lang="en-US" sz="2895">
              <a:solidFill>
                <a:srgbClr val="3B3D50"/>
              </a:solidFill>
              <a:latin typeface="Antic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032376" y="1407367"/>
            <a:ext cx="6223248" cy="8900967"/>
            <a:chOff x="0" y="0"/>
            <a:chExt cx="1812751" cy="2592736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749251" cy="2529236"/>
            </a:xfrm>
            <a:custGeom>
              <a:avLst/>
              <a:gdLst/>
              <a:ahLst/>
              <a:cxnLst/>
              <a:rect l="l" t="t" r="r" b="b"/>
              <a:pathLst>
                <a:path w="1749251" h="2529236">
                  <a:moveTo>
                    <a:pt x="1656541" y="2529236"/>
                  </a:moveTo>
                  <a:lnTo>
                    <a:pt x="92710" y="2529236"/>
                  </a:lnTo>
                  <a:cubicBezTo>
                    <a:pt x="41910" y="2529236"/>
                    <a:pt x="0" y="2487326"/>
                    <a:pt x="0" y="24365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55271" y="0"/>
                  </a:lnTo>
                  <a:cubicBezTo>
                    <a:pt x="1706071" y="0"/>
                    <a:pt x="1747981" y="41910"/>
                    <a:pt x="1747981" y="92710"/>
                  </a:cubicBezTo>
                  <a:lnTo>
                    <a:pt x="1747981" y="2435256"/>
                  </a:lnTo>
                  <a:cubicBezTo>
                    <a:pt x="1749251" y="2487326"/>
                    <a:pt x="1707341" y="2529236"/>
                    <a:pt x="1656541" y="2529236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812751" cy="2592736"/>
            </a:xfrm>
            <a:custGeom>
              <a:avLst/>
              <a:gdLst/>
              <a:ahLst/>
              <a:cxnLst/>
              <a:rect l="l" t="t" r="r" b="b"/>
              <a:pathLst>
                <a:path w="1812751" h="2592736">
                  <a:moveTo>
                    <a:pt x="1688291" y="59690"/>
                  </a:moveTo>
                  <a:cubicBezTo>
                    <a:pt x="1723851" y="59690"/>
                    <a:pt x="1753061" y="88900"/>
                    <a:pt x="1753061" y="124460"/>
                  </a:cubicBezTo>
                  <a:lnTo>
                    <a:pt x="1753061" y="2468276"/>
                  </a:lnTo>
                  <a:cubicBezTo>
                    <a:pt x="1753061" y="2503836"/>
                    <a:pt x="1723851" y="2533046"/>
                    <a:pt x="1688291" y="2533046"/>
                  </a:cubicBezTo>
                  <a:lnTo>
                    <a:pt x="124460" y="2533046"/>
                  </a:lnTo>
                  <a:cubicBezTo>
                    <a:pt x="88900" y="2533046"/>
                    <a:pt x="59690" y="2503836"/>
                    <a:pt x="59690" y="246827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88291" y="59690"/>
                  </a:lnTo>
                  <a:moveTo>
                    <a:pt x="16882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68276"/>
                  </a:lnTo>
                  <a:cubicBezTo>
                    <a:pt x="0" y="2536856"/>
                    <a:pt x="55880" y="2592736"/>
                    <a:pt x="124460" y="2592736"/>
                  </a:cubicBezTo>
                  <a:lnTo>
                    <a:pt x="1688291" y="2592736"/>
                  </a:lnTo>
                  <a:cubicBezTo>
                    <a:pt x="1756871" y="2592736"/>
                    <a:pt x="1812751" y="2536856"/>
                    <a:pt x="1812751" y="2468276"/>
                  </a:cubicBezTo>
                  <a:lnTo>
                    <a:pt x="1812751" y="124460"/>
                  </a:lnTo>
                  <a:cubicBezTo>
                    <a:pt x="1812751" y="55880"/>
                    <a:pt x="1756871" y="0"/>
                    <a:pt x="168829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6639150" y="1569382"/>
            <a:ext cx="5228300" cy="1208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8"/>
              </a:lnSpc>
            </a:pPr>
            <a:r>
              <a:rPr lang="en-US" sz="3434">
                <a:solidFill>
                  <a:srgbClr val="3B3D50"/>
                </a:solidFill>
                <a:latin typeface="Montserrat Classic"/>
              </a:rPr>
              <a:t>Florida Medallion Scholars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39150" y="2720399"/>
            <a:ext cx="5228300" cy="6575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3"/>
              </a:lnSpc>
            </a:pPr>
            <a:r>
              <a:rPr lang="en-US" sz="2795">
                <a:solidFill>
                  <a:srgbClr val="3B3D50"/>
                </a:solidFill>
                <a:latin typeface="Antic"/>
              </a:rPr>
              <a:t>•3.0 weighted GPA in core classes (plus two years foreign language)</a:t>
            </a:r>
          </a:p>
          <a:p>
            <a:pPr>
              <a:lnSpc>
                <a:spcPts val="3913"/>
              </a:lnSpc>
            </a:pPr>
            <a:r>
              <a:rPr lang="en-US" sz="2795">
                <a:solidFill>
                  <a:srgbClr val="3B3D50"/>
                </a:solidFill>
                <a:latin typeface="Antic"/>
              </a:rPr>
              <a:t>•1210 SAT or 25 ACT</a:t>
            </a:r>
          </a:p>
          <a:p>
            <a:pPr>
              <a:lnSpc>
                <a:spcPts val="3913"/>
              </a:lnSpc>
            </a:pPr>
            <a:r>
              <a:rPr lang="en-US" sz="2795">
                <a:solidFill>
                  <a:srgbClr val="3B3D50"/>
                </a:solidFill>
                <a:latin typeface="Antic"/>
              </a:rPr>
              <a:t>•75 community service hours or work-based hours</a:t>
            </a:r>
          </a:p>
          <a:p>
            <a:pPr>
              <a:lnSpc>
                <a:spcPts val="3913"/>
              </a:lnSpc>
            </a:pPr>
            <a:r>
              <a:rPr lang="en-US" sz="2795">
                <a:solidFill>
                  <a:srgbClr val="3B3D50"/>
                </a:solidFill>
                <a:latin typeface="Antic"/>
              </a:rPr>
              <a:t>•75% tuition and fees paid to a Florida public university or college (100% paid for state/community college)</a:t>
            </a:r>
          </a:p>
          <a:p>
            <a:pPr>
              <a:lnSpc>
                <a:spcPts val="3913"/>
              </a:lnSpc>
            </a:pPr>
            <a:r>
              <a:rPr lang="en-US" sz="2795">
                <a:solidFill>
                  <a:srgbClr val="3B3D50"/>
                </a:solidFill>
                <a:latin typeface="Antic"/>
              </a:rPr>
              <a:t>•Renewable for four years (2.75 GPA and a minimum 12 hours per semester)</a:t>
            </a:r>
          </a:p>
          <a:p>
            <a:pPr algn="l">
              <a:lnSpc>
                <a:spcPts val="991"/>
              </a:lnSpc>
            </a:pPr>
            <a:endParaRPr lang="en-US" sz="2795">
              <a:solidFill>
                <a:srgbClr val="3B3D50"/>
              </a:solidFill>
              <a:latin typeface="Ant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242" y="2420446"/>
            <a:ext cx="17035516" cy="6638751"/>
            <a:chOff x="0" y="0"/>
            <a:chExt cx="9305384" cy="362631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241885" cy="3562814"/>
            </a:xfrm>
            <a:custGeom>
              <a:avLst/>
              <a:gdLst/>
              <a:ahLst/>
              <a:cxnLst/>
              <a:rect l="l" t="t" r="r" b="b"/>
              <a:pathLst>
                <a:path w="9241885" h="3562814">
                  <a:moveTo>
                    <a:pt x="9149174" y="3562814"/>
                  </a:moveTo>
                  <a:lnTo>
                    <a:pt x="92710" y="3562814"/>
                  </a:lnTo>
                  <a:cubicBezTo>
                    <a:pt x="41910" y="3562814"/>
                    <a:pt x="0" y="3520904"/>
                    <a:pt x="0" y="347010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147904" y="0"/>
                  </a:lnTo>
                  <a:cubicBezTo>
                    <a:pt x="9198704" y="0"/>
                    <a:pt x="9240614" y="41910"/>
                    <a:pt x="9240614" y="92710"/>
                  </a:cubicBezTo>
                  <a:lnTo>
                    <a:pt x="9240614" y="3468834"/>
                  </a:lnTo>
                  <a:cubicBezTo>
                    <a:pt x="9241885" y="3520904"/>
                    <a:pt x="9199974" y="3562814"/>
                    <a:pt x="9149174" y="356281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305385" cy="3626314"/>
            </a:xfrm>
            <a:custGeom>
              <a:avLst/>
              <a:gdLst/>
              <a:ahLst/>
              <a:cxnLst/>
              <a:rect l="l" t="t" r="r" b="b"/>
              <a:pathLst>
                <a:path w="9305385" h="3626314">
                  <a:moveTo>
                    <a:pt x="9180924" y="59690"/>
                  </a:moveTo>
                  <a:cubicBezTo>
                    <a:pt x="9216485" y="59690"/>
                    <a:pt x="9245695" y="88900"/>
                    <a:pt x="9245695" y="124460"/>
                  </a:cubicBezTo>
                  <a:lnTo>
                    <a:pt x="9245695" y="3501854"/>
                  </a:lnTo>
                  <a:cubicBezTo>
                    <a:pt x="9245695" y="3537414"/>
                    <a:pt x="9216485" y="3566624"/>
                    <a:pt x="9180924" y="3566624"/>
                  </a:cubicBezTo>
                  <a:lnTo>
                    <a:pt x="124460" y="3566624"/>
                  </a:lnTo>
                  <a:cubicBezTo>
                    <a:pt x="88900" y="3566624"/>
                    <a:pt x="59690" y="3537414"/>
                    <a:pt x="59690" y="35018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80925" y="59690"/>
                  </a:lnTo>
                  <a:moveTo>
                    <a:pt x="91809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01854"/>
                  </a:lnTo>
                  <a:cubicBezTo>
                    <a:pt x="0" y="3570434"/>
                    <a:pt x="55880" y="3626314"/>
                    <a:pt x="124460" y="3626314"/>
                  </a:cubicBezTo>
                  <a:lnTo>
                    <a:pt x="9180925" y="3626314"/>
                  </a:lnTo>
                  <a:cubicBezTo>
                    <a:pt x="9249504" y="3626314"/>
                    <a:pt x="9305385" y="3570434"/>
                    <a:pt x="9305385" y="3501854"/>
                  </a:cubicBezTo>
                  <a:lnTo>
                    <a:pt x="9305385" y="124460"/>
                  </a:lnTo>
                  <a:cubicBezTo>
                    <a:pt x="9305385" y="55880"/>
                    <a:pt x="9249504" y="0"/>
                    <a:pt x="91809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16442267" y="1669942"/>
            <a:ext cx="1285407" cy="15010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3189" y="168844"/>
            <a:ext cx="17693440" cy="1520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6"/>
              </a:lnSpc>
            </a:pPr>
            <a:r>
              <a:rPr lang="en-US" sz="7640" dirty="0">
                <a:solidFill>
                  <a:srgbClr val="F0F2F0"/>
                </a:solidFill>
                <a:latin typeface="Hertical Smooth"/>
              </a:rPr>
              <a:t>Service Opportunities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7324" y="2753139"/>
            <a:ext cx="16321976" cy="6036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8693" lvl="1" indent="-374346">
              <a:lnSpc>
                <a:spcPts val="4854"/>
              </a:lnSpc>
              <a:buFont typeface="Arial"/>
              <a:buChar char="•"/>
            </a:pPr>
            <a:r>
              <a:rPr lang="en-US" sz="3467">
                <a:solidFill>
                  <a:srgbClr val="3B3D50"/>
                </a:solidFill>
                <a:latin typeface="Antic"/>
              </a:rPr>
              <a:t>Pasco County Library</a:t>
            </a:r>
          </a:p>
          <a:p>
            <a:pPr marL="748693" lvl="1" indent="-374346">
              <a:lnSpc>
                <a:spcPts val="4854"/>
              </a:lnSpc>
              <a:buFont typeface="Arial"/>
              <a:buChar char="•"/>
            </a:pPr>
            <a:r>
              <a:rPr lang="en-US" sz="3467">
                <a:solidFill>
                  <a:srgbClr val="3B3D50"/>
                </a:solidFill>
                <a:latin typeface="Antic"/>
              </a:rPr>
              <a:t>Gulf Hospice Thrift Shoppe</a:t>
            </a:r>
          </a:p>
          <a:p>
            <a:pPr marL="748693" lvl="1" indent="-374346">
              <a:lnSpc>
                <a:spcPts val="4854"/>
              </a:lnSpc>
              <a:buFont typeface="Arial"/>
              <a:buChar char="•"/>
            </a:pPr>
            <a:r>
              <a:rPr lang="en-US" sz="3467">
                <a:solidFill>
                  <a:srgbClr val="3B3D50"/>
                </a:solidFill>
                <a:latin typeface="Antic"/>
              </a:rPr>
              <a:t>Pasco County Animal Shelter</a:t>
            </a:r>
          </a:p>
          <a:p>
            <a:pPr marL="748693" lvl="1" indent="-374346">
              <a:lnSpc>
                <a:spcPts val="4854"/>
              </a:lnSpc>
              <a:buFont typeface="Arial"/>
              <a:buChar char="•"/>
            </a:pPr>
            <a:r>
              <a:rPr lang="en-US" sz="3467">
                <a:solidFill>
                  <a:srgbClr val="3B3D50"/>
                </a:solidFill>
                <a:latin typeface="Antic"/>
              </a:rPr>
              <a:t>Florida Hospital</a:t>
            </a:r>
          </a:p>
          <a:p>
            <a:pPr marL="748693" lvl="1" indent="-374346">
              <a:lnSpc>
                <a:spcPts val="4854"/>
              </a:lnSpc>
              <a:buFont typeface="Arial"/>
              <a:buChar char="•"/>
            </a:pPr>
            <a:r>
              <a:rPr lang="en-US" sz="3467">
                <a:solidFill>
                  <a:srgbClr val="3B3D50"/>
                </a:solidFill>
                <a:latin typeface="Antic"/>
              </a:rPr>
              <a:t>Habitat for Humanity</a:t>
            </a:r>
          </a:p>
          <a:p>
            <a:pPr marL="748693" lvl="1" indent="-374346">
              <a:lnSpc>
                <a:spcPts val="4854"/>
              </a:lnSpc>
              <a:buFont typeface="Arial"/>
              <a:buChar char="•"/>
            </a:pPr>
            <a:r>
              <a:rPr lang="en-US" sz="3467">
                <a:solidFill>
                  <a:srgbClr val="3B3D50"/>
                </a:solidFill>
                <a:latin typeface="Antic"/>
              </a:rPr>
              <a:t>Big Brothers/Big Sisters</a:t>
            </a:r>
          </a:p>
          <a:p>
            <a:pPr marL="748693" lvl="1" indent="-374346">
              <a:lnSpc>
                <a:spcPts val="4854"/>
              </a:lnSpc>
              <a:buFont typeface="Arial"/>
              <a:buChar char="•"/>
            </a:pPr>
            <a:r>
              <a:rPr lang="en-US" sz="3467">
                <a:solidFill>
                  <a:srgbClr val="3B3D50"/>
                </a:solidFill>
                <a:latin typeface="Antic"/>
              </a:rPr>
              <a:t>School events</a:t>
            </a:r>
          </a:p>
          <a:p>
            <a:pPr marL="748693" lvl="1" indent="-374346">
              <a:lnSpc>
                <a:spcPts val="4854"/>
              </a:lnSpc>
              <a:buFont typeface="Arial"/>
              <a:buChar char="•"/>
            </a:pPr>
            <a:r>
              <a:rPr lang="en-US" sz="3467">
                <a:solidFill>
                  <a:srgbClr val="3B3D50"/>
                </a:solidFill>
                <a:latin typeface="Antic"/>
              </a:rPr>
              <a:t>Feed Tampa Bay</a:t>
            </a:r>
          </a:p>
          <a:p>
            <a:pPr marL="683924" lvl="1" indent="-341962">
              <a:lnSpc>
                <a:spcPts val="4434"/>
              </a:lnSpc>
              <a:buFont typeface="Arial"/>
              <a:buChar char="•"/>
            </a:pPr>
            <a:r>
              <a:rPr lang="en-US" sz="3167">
                <a:solidFill>
                  <a:srgbClr val="3B3D50"/>
                </a:solidFill>
                <a:latin typeface="Antic"/>
              </a:rPr>
              <a:t>WCAA </a:t>
            </a:r>
          </a:p>
          <a:p>
            <a:pPr marL="748693" lvl="1" indent="-374346">
              <a:lnSpc>
                <a:spcPts val="4854"/>
              </a:lnSpc>
              <a:buFont typeface="Arial"/>
              <a:buChar char="•"/>
            </a:pPr>
            <a:r>
              <a:rPr lang="en-US" sz="3467">
                <a:solidFill>
                  <a:srgbClr val="3B3D50"/>
                </a:solidFill>
                <a:latin typeface="Antic"/>
              </a:rPr>
              <a:t>Community Events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242" y="2420446"/>
            <a:ext cx="17035516" cy="6638751"/>
            <a:chOff x="0" y="0"/>
            <a:chExt cx="9305384" cy="362631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241885" cy="3562814"/>
            </a:xfrm>
            <a:custGeom>
              <a:avLst/>
              <a:gdLst/>
              <a:ahLst/>
              <a:cxnLst/>
              <a:rect l="l" t="t" r="r" b="b"/>
              <a:pathLst>
                <a:path w="9241885" h="3562814">
                  <a:moveTo>
                    <a:pt x="9149174" y="3562814"/>
                  </a:moveTo>
                  <a:lnTo>
                    <a:pt x="92710" y="3562814"/>
                  </a:lnTo>
                  <a:cubicBezTo>
                    <a:pt x="41910" y="3562814"/>
                    <a:pt x="0" y="3520904"/>
                    <a:pt x="0" y="347010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147904" y="0"/>
                  </a:lnTo>
                  <a:cubicBezTo>
                    <a:pt x="9198704" y="0"/>
                    <a:pt x="9240614" y="41910"/>
                    <a:pt x="9240614" y="92710"/>
                  </a:cubicBezTo>
                  <a:lnTo>
                    <a:pt x="9240614" y="3468834"/>
                  </a:lnTo>
                  <a:cubicBezTo>
                    <a:pt x="9241885" y="3520904"/>
                    <a:pt x="9199974" y="3562814"/>
                    <a:pt x="9149174" y="356281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305385" cy="3626314"/>
            </a:xfrm>
            <a:custGeom>
              <a:avLst/>
              <a:gdLst/>
              <a:ahLst/>
              <a:cxnLst/>
              <a:rect l="l" t="t" r="r" b="b"/>
              <a:pathLst>
                <a:path w="9305385" h="3626314">
                  <a:moveTo>
                    <a:pt x="9180924" y="59690"/>
                  </a:moveTo>
                  <a:cubicBezTo>
                    <a:pt x="9216485" y="59690"/>
                    <a:pt x="9245695" y="88900"/>
                    <a:pt x="9245695" y="124460"/>
                  </a:cubicBezTo>
                  <a:lnTo>
                    <a:pt x="9245695" y="3501854"/>
                  </a:lnTo>
                  <a:cubicBezTo>
                    <a:pt x="9245695" y="3537414"/>
                    <a:pt x="9216485" y="3566624"/>
                    <a:pt x="9180924" y="3566624"/>
                  </a:cubicBezTo>
                  <a:lnTo>
                    <a:pt x="124460" y="3566624"/>
                  </a:lnTo>
                  <a:cubicBezTo>
                    <a:pt x="88900" y="3566624"/>
                    <a:pt x="59690" y="3537414"/>
                    <a:pt x="59690" y="35018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80925" y="59690"/>
                  </a:lnTo>
                  <a:moveTo>
                    <a:pt x="91809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01854"/>
                  </a:lnTo>
                  <a:cubicBezTo>
                    <a:pt x="0" y="3570434"/>
                    <a:pt x="55880" y="3626314"/>
                    <a:pt x="124460" y="3626314"/>
                  </a:cubicBezTo>
                  <a:lnTo>
                    <a:pt x="9180925" y="3626314"/>
                  </a:lnTo>
                  <a:cubicBezTo>
                    <a:pt x="9249504" y="3626314"/>
                    <a:pt x="9305385" y="3570434"/>
                    <a:pt x="9305385" y="3501854"/>
                  </a:cubicBezTo>
                  <a:lnTo>
                    <a:pt x="9305385" y="124460"/>
                  </a:lnTo>
                  <a:cubicBezTo>
                    <a:pt x="9305385" y="55880"/>
                    <a:pt x="9249504" y="0"/>
                    <a:pt x="91809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16442267" y="1669942"/>
            <a:ext cx="1285407" cy="15010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70777" y="173110"/>
            <a:ext cx="17693440" cy="1520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6"/>
              </a:lnSpc>
            </a:pPr>
            <a:r>
              <a:rPr lang="en-US" sz="7640" dirty="0">
                <a:solidFill>
                  <a:srgbClr val="F0F2F0"/>
                </a:solidFill>
                <a:latin typeface="Hertical Smooth"/>
              </a:rPr>
              <a:t>University Considerations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7324" y="2753139"/>
            <a:ext cx="16321976" cy="4259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8229" lvl="1" indent="-439115">
              <a:lnSpc>
                <a:spcPts val="5694"/>
              </a:lnSpc>
              <a:buFont typeface="Arial"/>
              <a:buChar char="•"/>
            </a:pPr>
            <a:r>
              <a:rPr lang="en-US" sz="4067">
                <a:solidFill>
                  <a:srgbClr val="3B3D50"/>
                </a:solidFill>
                <a:latin typeface="Antic"/>
              </a:rPr>
              <a:t>Rigor of coursework: AP/Dual Enrollment, additional math/science courses, most difficult classes offered CCHS</a:t>
            </a:r>
          </a:p>
          <a:p>
            <a:pPr marL="878229" lvl="1" indent="-439115">
              <a:lnSpc>
                <a:spcPts val="5694"/>
              </a:lnSpc>
              <a:buFont typeface="Arial"/>
              <a:buChar char="•"/>
            </a:pPr>
            <a:r>
              <a:rPr lang="en-US" sz="4067">
                <a:solidFill>
                  <a:srgbClr val="3B3D50"/>
                </a:solidFill>
                <a:latin typeface="Antic"/>
              </a:rPr>
              <a:t>Two years/units of the same foreign language</a:t>
            </a:r>
          </a:p>
          <a:p>
            <a:pPr marL="878229" lvl="1" indent="-439115">
              <a:lnSpc>
                <a:spcPts val="5694"/>
              </a:lnSpc>
              <a:buFont typeface="Arial"/>
              <a:buChar char="•"/>
            </a:pPr>
            <a:r>
              <a:rPr lang="en-US" sz="4067">
                <a:solidFill>
                  <a:srgbClr val="3B3D50"/>
                </a:solidFill>
                <a:latin typeface="Antic"/>
              </a:rPr>
              <a:t>GPA (weighted core 9th-11th grade)</a:t>
            </a:r>
          </a:p>
          <a:p>
            <a:pPr marL="878229" lvl="1" indent="-439115">
              <a:lnSpc>
                <a:spcPts val="5694"/>
              </a:lnSpc>
              <a:buFont typeface="Arial"/>
              <a:buChar char="•"/>
            </a:pPr>
            <a:r>
              <a:rPr lang="en-US" sz="4067">
                <a:solidFill>
                  <a:srgbClr val="3B3D50"/>
                </a:solidFill>
                <a:latin typeface="Antic"/>
              </a:rPr>
              <a:t>SAT or ACT scores (all Florida public universities)</a:t>
            </a:r>
          </a:p>
          <a:p>
            <a:pPr marL="878229" lvl="1" indent="-439115">
              <a:lnSpc>
                <a:spcPts val="5694"/>
              </a:lnSpc>
              <a:buFont typeface="Arial"/>
              <a:buChar char="•"/>
            </a:pPr>
            <a:r>
              <a:rPr lang="en-US" sz="4067">
                <a:solidFill>
                  <a:srgbClr val="3B3D50"/>
                </a:solidFill>
                <a:latin typeface="Antic"/>
              </a:rPr>
              <a:t>Holistic Review: Essay, Service, Leadership, Extracurricular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3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5940373" cy="1262947"/>
            <a:chOff x="0" y="0"/>
            <a:chExt cx="8707179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8643679" cy="626365"/>
            </a:xfrm>
            <a:custGeom>
              <a:avLst/>
              <a:gdLst/>
              <a:ahLst/>
              <a:cxnLst/>
              <a:rect l="l" t="t" r="r" b="b"/>
              <a:pathLst>
                <a:path w="8643679" h="626365">
                  <a:moveTo>
                    <a:pt x="8550970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549699" y="0"/>
                  </a:lnTo>
                  <a:cubicBezTo>
                    <a:pt x="8600499" y="0"/>
                    <a:pt x="8642410" y="41910"/>
                    <a:pt x="8642410" y="92710"/>
                  </a:cubicBezTo>
                  <a:lnTo>
                    <a:pt x="8642410" y="532385"/>
                  </a:lnTo>
                  <a:cubicBezTo>
                    <a:pt x="8643679" y="584455"/>
                    <a:pt x="8601770" y="626365"/>
                    <a:pt x="8550970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707179" cy="689865"/>
            </a:xfrm>
            <a:custGeom>
              <a:avLst/>
              <a:gdLst/>
              <a:ahLst/>
              <a:cxnLst/>
              <a:rect l="l" t="t" r="r" b="b"/>
              <a:pathLst>
                <a:path w="8707179" h="689865">
                  <a:moveTo>
                    <a:pt x="8582720" y="59690"/>
                  </a:moveTo>
                  <a:cubicBezTo>
                    <a:pt x="8618279" y="59690"/>
                    <a:pt x="8647489" y="88900"/>
                    <a:pt x="8647489" y="124460"/>
                  </a:cubicBezTo>
                  <a:lnTo>
                    <a:pt x="8647489" y="565405"/>
                  </a:lnTo>
                  <a:cubicBezTo>
                    <a:pt x="8647489" y="600965"/>
                    <a:pt x="8618279" y="630175"/>
                    <a:pt x="8582720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582720" y="59690"/>
                  </a:lnTo>
                  <a:moveTo>
                    <a:pt x="85827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8582720" y="689865"/>
                  </a:lnTo>
                  <a:cubicBezTo>
                    <a:pt x="8651300" y="689865"/>
                    <a:pt x="8707179" y="633985"/>
                    <a:pt x="8707179" y="565405"/>
                  </a:cubicBezTo>
                  <a:lnTo>
                    <a:pt x="8707179" y="124460"/>
                  </a:lnTo>
                  <a:cubicBezTo>
                    <a:pt x="8707179" y="55880"/>
                    <a:pt x="8651300" y="0"/>
                    <a:pt x="85827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47880" y="4287154"/>
            <a:ext cx="5111606" cy="34554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01586" y="3427686"/>
            <a:ext cx="6331944" cy="50203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3201" y="4133100"/>
            <a:ext cx="5384985" cy="360950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15384" y="1073465"/>
            <a:ext cx="14857231" cy="1218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 dirty="0">
                <a:solidFill>
                  <a:srgbClr val="3B3D50"/>
                </a:solidFill>
                <a:latin typeface="Hertical Smooth"/>
              </a:rPr>
              <a:t>Welcome to coyote nation!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242" y="2697085"/>
            <a:ext cx="17035516" cy="6638751"/>
            <a:chOff x="0" y="0"/>
            <a:chExt cx="9305384" cy="362631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241885" cy="3562814"/>
            </a:xfrm>
            <a:custGeom>
              <a:avLst/>
              <a:gdLst/>
              <a:ahLst/>
              <a:cxnLst/>
              <a:rect l="l" t="t" r="r" b="b"/>
              <a:pathLst>
                <a:path w="9241885" h="3562814">
                  <a:moveTo>
                    <a:pt x="9149174" y="3562814"/>
                  </a:moveTo>
                  <a:lnTo>
                    <a:pt x="92710" y="3562814"/>
                  </a:lnTo>
                  <a:cubicBezTo>
                    <a:pt x="41910" y="3562814"/>
                    <a:pt x="0" y="3520904"/>
                    <a:pt x="0" y="347010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147904" y="0"/>
                  </a:lnTo>
                  <a:cubicBezTo>
                    <a:pt x="9198704" y="0"/>
                    <a:pt x="9240614" y="41910"/>
                    <a:pt x="9240614" y="92710"/>
                  </a:cubicBezTo>
                  <a:lnTo>
                    <a:pt x="9240614" y="3468834"/>
                  </a:lnTo>
                  <a:cubicBezTo>
                    <a:pt x="9241885" y="3520904"/>
                    <a:pt x="9199974" y="3562814"/>
                    <a:pt x="9149174" y="356281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305385" cy="3626314"/>
            </a:xfrm>
            <a:custGeom>
              <a:avLst/>
              <a:gdLst/>
              <a:ahLst/>
              <a:cxnLst/>
              <a:rect l="l" t="t" r="r" b="b"/>
              <a:pathLst>
                <a:path w="9305385" h="3626314">
                  <a:moveTo>
                    <a:pt x="9180924" y="59690"/>
                  </a:moveTo>
                  <a:cubicBezTo>
                    <a:pt x="9216485" y="59690"/>
                    <a:pt x="9245695" y="88900"/>
                    <a:pt x="9245695" y="124460"/>
                  </a:cubicBezTo>
                  <a:lnTo>
                    <a:pt x="9245695" y="3501854"/>
                  </a:lnTo>
                  <a:cubicBezTo>
                    <a:pt x="9245695" y="3537414"/>
                    <a:pt x="9216485" y="3566624"/>
                    <a:pt x="9180924" y="3566624"/>
                  </a:cubicBezTo>
                  <a:lnTo>
                    <a:pt x="124460" y="3566624"/>
                  </a:lnTo>
                  <a:cubicBezTo>
                    <a:pt x="88900" y="3566624"/>
                    <a:pt x="59690" y="3537414"/>
                    <a:pt x="59690" y="35018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80925" y="59690"/>
                  </a:lnTo>
                  <a:moveTo>
                    <a:pt x="91809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01854"/>
                  </a:lnTo>
                  <a:cubicBezTo>
                    <a:pt x="0" y="3570434"/>
                    <a:pt x="55880" y="3626314"/>
                    <a:pt x="124460" y="3626314"/>
                  </a:cubicBezTo>
                  <a:lnTo>
                    <a:pt x="9180925" y="3626314"/>
                  </a:lnTo>
                  <a:cubicBezTo>
                    <a:pt x="9249504" y="3626314"/>
                    <a:pt x="9305385" y="3570434"/>
                    <a:pt x="9305385" y="3501854"/>
                  </a:cubicBezTo>
                  <a:lnTo>
                    <a:pt x="9305385" y="124460"/>
                  </a:lnTo>
                  <a:cubicBezTo>
                    <a:pt x="9305385" y="55880"/>
                    <a:pt x="9249504" y="0"/>
                    <a:pt x="91809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16442267" y="1669942"/>
            <a:ext cx="1285407" cy="15010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70777" y="-126760"/>
            <a:ext cx="17693440" cy="2872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6"/>
              </a:lnSpc>
            </a:pPr>
            <a:r>
              <a:rPr lang="en-US" sz="7640" dirty="0">
                <a:solidFill>
                  <a:srgbClr val="F0F2F0"/>
                </a:solidFill>
                <a:latin typeface="Hertical Smooth"/>
              </a:rPr>
              <a:t>College/Career </a:t>
            </a:r>
          </a:p>
          <a:p>
            <a:pPr algn="ctr">
              <a:lnSpc>
                <a:spcPts val="10696"/>
              </a:lnSpc>
            </a:pPr>
            <a:r>
              <a:rPr lang="en-US" sz="7640" dirty="0">
                <a:solidFill>
                  <a:srgbClr val="F0F2F0"/>
                </a:solidFill>
                <a:latin typeface="Hertical Smooth"/>
              </a:rPr>
              <a:t>2026 Remind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7324" y="2715039"/>
            <a:ext cx="16321976" cy="200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45250" lvl="1" indent="-622625">
              <a:lnSpc>
                <a:spcPts val="8074"/>
              </a:lnSpc>
              <a:buFont typeface="Arial"/>
              <a:buChar char="•"/>
            </a:pPr>
            <a:r>
              <a:rPr lang="en-US" sz="5767">
                <a:solidFill>
                  <a:srgbClr val="3B3D50"/>
                </a:solidFill>
                <a:latin typeface="Antic Bold"/>
              </a:rPr>
              <a:t>TEXT @adleycc26 TO 81010</a:t>
            </a:r>
          </a:p>
          <a:p>
            <a:pPr>
              <a:lnSpc>
                <a:spcPts val="8074"/>
              </a:lnSpc>
            </a:pPr>
            <a:endParaRPr lang="en-US" sz="5767">
              <a:solidFill>
                <a:srgbClr val="3B3D50"/>
              </a:solidFill>
              <a:latin typeface="Antic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3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242" y="2420446"/>
            <a:ext cx="17035516" cy="6638751"/>
            <a:chOff x="0" y="0"/>
            <a:chExt cx="9305384" cy="362631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241885" cy="3562814"/>
            </a:xfrm>
            <a:custGeom>
              <a:avLst/>
              <a:gdLst/>
              <a:ahLst/>
              <a:cxnLst/>
              <a:rect l="l" t="t" r="r" b="b"/>
              <a:pathLst>
                <a:path w="9241885" h="3562814">
                  <a:moveTo>
                    <a:pt x="9149174" y="3562814"/>
                  </a:moveTo>
                  <a:lnTo>
                    <a:pt x="92710" y="3562814"/>
                  </a:lnTo>
                  <a:cubicBezTo>
                    <a:pt x="41910" y="3562814"/>
                    <a:pt x="0" y="3520904"/>
                    <a:pt x="0" y="347010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147904" y="0"/>
                  </a:lnTo>
                  <a:cubicBezTo>
                    <a:pt x="9198704" y="0"/>
                    <a:pt x="9240614" y="41910"/>
                    <a:pt x="9240614" y="92710"/>
                  </a:cubicBezTo>
                  <a:lnTo>
                    <a:pt x="9240614" y="3468834"/>
                  </a:lnTo>
                  <a:cubicBezTo>
                    <a:pt x="9241885" y="3520904"/>
                    <a:pt x="9199974" y="3562814"/>
                    <a:pt x="9149174" y="356281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305385" cy="3626314"/>
            </a:xfrm>
            <a:custGeom>
              <a:avLst/>
              <a:gdLst/>
              <a:ahLst/>
              <a:cxnLst/>
              <a:rect l="l" t="t" r="r" b="b"/>
              <a:pathLst>
                <a:path w="9305385" h="3626314">
                  <a:moveTo>
                    <a:pt x="9180924" y="59690"/>
                  </a:moveTo>
                  <a:cubicBezTo>
                    <a:pt x="9216485" y="59690"/>
                    <a:pt x="9245695" y="88900"/>
                    <a:pt x="9245695" y="124460"/>
                  </a:cubicBezTo>
                  <a:lnTo>
                    <a:pt x="9245695" y="3501854"/>
                  </a:lnTo>
                  <a:cubicBezTo>
                    <a:pt x="9245695" y="3537414"/>
                    <a:pt x="9216485" y="3566624"/>
                    <a:pt x="9180924" y="3566624"/>
                  </a:cubicBezTo>
                  <a:lnTo>
                    <a:pt x="124460" y="3566624"/>
                  </a:lnTo>
                  <a:cubicBezTo>
                    <a:pt x="88900" y="3566624"/>
                    <a:pt x="59690" y="3537414"/>
                    <a:pt x="59690" y="35018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80925" y="59690"/>
                  </a:lnTo>
                  <a:moveTo>
                    <a:pt x="91809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01854"/>
                  </a:lnTo>
                  <a:cubicBezTo>
                    <a:pt x="0" y="3570434"/>
                    <a:pt x="55880" y="3626314"/>
                    <a:pt x="124460" y="3626314"/>
                  </a:cubicBezTo>
                  <a:lnTo>
                    <a:pt x="9180925" y="3626314"/>
                  </a:lnTo>
                  <a:cubicBezTo>
                    <a:pt x="9249504" y="3626314"/>
                    <a:pt x="9305385" y="3570434"/>
                    <a:pt x="9305385" y="3501854"/>
                  </a:cubicBezTo>
                  <a:lnTo>
                    <a:pt x="9305385" y="124460"/>
                  </a:lnTo>
                  <a:cubicBezTo>
                    <a:pt x="9305385" y="55880"/>
                    <a:pt x="9249504" y="0"/>
                    <a:pt x="91809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16442267" y="1669942"/>
            <a:ext cx="1285407" cy="15010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37324" y="2715039"/>
            <a:ext cx="15168400" cy="492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7"/>
              </a:lnSpc>
            </a:pPr>
            <a:r>
              <a:rPr lang="en-US" sz="5583">
                <a:solidFill>
                  <a:srgbClr val="3B3D50"/>
                </a:solidFill>
                <a:latin typeface="Antic"/>
              </a:rPr>
              <a:t>Open House:</a:t>
            </a:r>
          </a:p>
          <a:p>
            <a:pPr algn="ctr">
              <a:lnSpc>
                <a:spcPts val="7817"/>
              </a:lnSpc>
            </a:pPr>
            <a:r>
              <a:rPr lang="en-US" sz="5583">
                <a:solidFill>
                  <a:srgbClr val="3B3D50"/>
                </a:solidFill>
                <a:latin typeface="Antic"/>
              </a:rPr>
              <a:t>“Meet the Teachers”</a:t>
            </a:r>
          </a:p>
          <a:p>
            <a:pPr algn="ctr">
              <a:lnSpc>
                <a:spcPts val="7817"/>
              </a:lnSpc>
            </a:pPr>
            <a:r>
              <a:rPr lang="en-US" sz="5583">
                <a:solidFill>
                  <a:srgbClr val="3B3D50"/>
                </a:solidFill>
                <a:latin typeface="Antic"/>
              </a:rPr>
              <a:t>August 5th</a:t>
            </a:r>
          </a:p>
          <a:p>
            <a:pPr algn="ctr">
              <a:lnSpc>
                <a:spcPts val="7817"/>
              </a:lnSpc>
            </a:pPr>
            <a:r>
              <a:rPr lang="en-US" sz="5583">
                <a:solidFill>
                  <a:srgbClr val="3B3D50"/>
                </a:solidFill>
                <a:latin typeface="Antic"/>
              </a:rPr>
              <a:t>8am-11am</a:t>
            </a:r>
          </a:p>
          <a:p>
            <a:pPr algn="ctr">
              <a:lnSpc>
                <a:spcPts val="7817"/>
              </a:lnSpc>
            </a:pPr>
            <a:r>
              <a:rPr lang="en-US" sz="5583">
                <a:solidFill>
                  <a:srgbClr val="3B3D50"/>
                </a:solidFill>
                <a:latin typeface="Antic"/>
              </a:rPr>
              <a:t>12pm-3pm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4523" y="3512993"/>
            <a:ext cx="4127517" cy="41275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70776" y="87503"/>
            <a:ext cx="17693440" cy="1520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6"/>
              </a:lnSpc>
            </a:pPr>
            <a:r>
              <a:rPr lang="en-US" sz="7640">
                <a:solidFill>
                  <a:srgbClr val="F0F2F0"/>
                </a:solidFill>
                <a:latin typeface="Hertical Smooth"/>
              </a:rPr>
              <a:t>SAVE THE DATE!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67793" y="3512993"/>
            <a:ext cx="4127517" cy="412751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3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8765">
            <a:off x="2908200" y="1882532"/>
            <a:ext cx="12471601" cy="6570048"/>
            <a:chOff x="0" y="0"/>
            <a:chExt cx="4455448" cy="234713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4391948" cy="2283633"/>
            </a:xfrm>
            <a:custGeom>
              <a:avLst/>
              <a:gdLst/>
              <a:ahLst/>
              <a:cxnLst/>
              <a:rect l="l" t="t" r="r" b="b"/>
              <a:pathLst>
                <a:path w="4391948" h="2283633">
                  <a:moveTo>
                    <a:pt x="4299238" y="2283633"/>
                  </a:moveTo>
                  <a:lnTo>
                    <a:pt x="92710" y="2283633"/>
                  </a:lnTo>
                  <a:cubicBezTo>
                    <a:pt x="41910" y="2283633"/>
                    <a:pt x="0" y="2241723"/>
                    <a:pt x="0" y="219092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297968" y="0"/>
                  </a:lnTo>
                  <a:cubicBezTo>
                    <a:pt x="4348768" y="0"/>
                    <a:pt x="4390678" y="41910"/>
                    <a:pt x="4390678" y="92710"/>
                  </a:cubicBezTo>
                  <a:lnTo>
                    <a:pt x="4390678" y="2189653"/>
                  </a:lnTo>
                  <a:cubicBezTo>
                    <a:pt x="4391948" y="2241723"/>
                    <a:pt x="4350038" y="2283633"/>
                    <a:pt x="4299238" y="2283633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455448" cy="2347133"/>
            </a:xfrm>
            <a:custGeom>
              <a:avLst/>
              <a:gdLst/>
              <a:ahLst/>
              <a:cxnLst/>
              <a:rect l="l" t="t" r="r" b="b"/>
              <a:pathLst>
                <a:path w="4455448" h="2347133">
                  <a:moveTo>
                    <a:pt x="4330988" y="59690"/>
                  </a:moveTo>
                  <a:cubicBezTo>
                    <a:pt x="4366548" y="59690"/>
                    <a:pt x="4395758" y="88900"/>
                    <a:pt x="4395758" y="124460"/>
                  </a:cubicBezTo>
                  <a:lnTo>
                    <a:pt x="4395758" y="2222673"/>
                  </a:lnTo>
                  <a:cubicBezTo>
                    <a:pt x="4395758" y="2258233"/>
                    <a:pt x="4366548" y="2287443"/>
                    <a:pt x="4330988" y="2287443"/>
                  </a:cubicBezTo>
                  <a:lnTo>
                    <a:pt x="124460" y="2287443"/>
                  </a:lnTo>
                  <a:cubicBezTo>
                    <a:pt x="88900" y="2287443"/>
                    <a:pt x="59690" y="2258233"/>
                    <a:pt x="59690" y="22226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30988" y="59690"/>
                  </a:lnTo>
                  <a:moveTo>
                    <a:pt x="433098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673"/>
                  </a:lnTo>
                  <a:cubicBezTo>
                    <a:pt x="0" y="2291253"/>
                    <a:pt x="55880" y="2347133"/>
                    <a:pt x="124460" y="2347133"/>
                  </a:cubicBezTo>
                  <a:lnTo>
                    <a:pt x="4330988" y="2347133"/>
                  </a:lnTo>
                  <a:cubicBezTo>
                    <a:pt x="4399568" y="2347133"/>
                    <a:pt x="4455448" y="2291253"/>
                    <a:pt x="4455448" y="2222673"/>
                  </a:cubicBezTo>
                  <a:lnTo>
                    <a:pt x="4455448" y="124460"/>
                  </a:lnTo>
                  <a:cubicBezTo>
                    <a:pt x="4455448" y="55880"/>
                    <a:pt x="4399568" y="0"/>
                    <a:pt x="433098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12064535" y="533353"/>
            <a:ext cx="1614912" cy="188577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87169">
            <a:off x="7948425" y="1579190"/>
            <a:ext cx="2391151" cy="825082"/>
            <a:chOff x="0" y="0"/>
            <a:chExt cx="1913890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E0795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1478">
            <a:off x="8323572" y="1786624"/>
            <a:ext cx="1640856" cy="4102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173315">
            <a:off x="3073210" y="3723915"/>
            <a:ext cx="12124888" cy="194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11"/>
              </a:lnSpc>
            </a:pPr>
            <a:r>
              <a:rPr lang="en-US" sz="9650">
                <a:solidFill>
                  <a:srgbClr val="3B3D50"/>
                </a:solidFill>
                <a:latin typeface="Hertical Smooth"/>
              </a:rPr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182068" y="1673352"/>
            <a:ext cx="3952695" cy="3952244"/>
            <a:chOff x="0" y="0"/>
            <a:chExt cx="6350013" cy="6349289"/>
          </a:xfrm>
        </p:grpSpPr>
        <p:sp>
          <p:nvSpPr>
            <p:cNvPr id="3" name="Freeform 3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2"/>
              <a:stretch>
                <a:fillRect t="-4142" b="-4142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084693" y="1673352"/>
            <a:ext cx="3952695" cy="3952244"/>
            <a:chOff x="0" y="0"/>
            <a:chExt cx="6350013" cy="6349289"/>
          </a:xfrm>
        </p:grpSpPr>
        <p:sp>
          <p:nvSpPr>
            <p:cNvPr id="5" name="Freeform 5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3"/>
              <a:stretch>
                <a:fillRect t="-5258" b="-5258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153237" y="1673352"/>
            <a:ext cx="3952695" cy="3952244"/>
            <a:chOff x="0" y="0"/>
            <a:chExt cx="6350013" cy="6349289"/>
          </a:xfrm>
        </p:grpSpPr>
        <p:sp>
          <p:nvSpPr>
            <p:cNvPr id="7" name="Freeform 7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4"/>
              <a:stretch>
                <a:fillRect t="-21457" b="-55329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2182068" y="6479367"/>
            <a:ext cx="3952695" cy="2134281"/>
            <a:chOff x="0" y="0"/>
            <a:chExt cx="1906646" cy="1029505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43146" cy="966005"/>
            </a:xfrm>
            <a:custGeom>
              <a:avLst/>
              <a:gdLst/>
              <a:ahLst/>
              <a:cxnLst/>
              <a:rect l="l" t="t" r="r" b="b"/>
              <a:pathLst>
                <a:path w="1843146" h="966005">
                  <a:moveTo>
                    <a:pt x="1750436" y="966005"/>
                  </a:moveTo>
                  <a:lnTo>
                    <a:pt x="92710" y="966005"/>
                  </a:lnTo>
                  <a:cubicBezTo>
                    <a:pt x="41910" y="966005"/>
                    <a:pt x="0" y="924095"/>
                    <a:pt x="0" y="87329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49166" y="0"/>
                  </a:lnTo>
                  <a:cubicBezTo>
                    <a:pt x="1799966" y="0"/>
                    <a:pt x="1841876" y="41910"/>
                    <a:pt x="1841876" y="92710"/>
                  </a:cubicBezTo>
                  <a:lnTo>
                    <a:pt x="1841876" y="872025"/>
                  </a:lnTo>
                  <a:cubicBezTo>
                    <a:pt x="1843146" y="924095"/>
                    <a:pt x="1801236" y="966005"/>
                    <a:pt x="1750436" y="96600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906646" cy="1029505"/>
            </a:xfrm>
            <a:custGeom>
              <a:avLst/>
              <a:gdLst/>
              <a:ahLst/>
              <a:cxnLst/>
              <a:rect l="l" t="t" r="r" b="b"/>
              <a:pathLst>
                <a:path w="1906646" h="1029505">
                  <a:moveTo>
                    <a:pt x="1782186" y="59690"/>
                  </a:moveTo>
                  <a:cubicBezTo>
                    <a:pt x="1817746" y="59690"/>
                    <a:pt x="1846956" y="88900"/>
                    <a:pt x="1846956" y="124460"/>
                  </a:cubicBezTo>
                  <a:lnTo>
                    <a:pt x="1846956" y="905045"/>
                  </a:lnTo>
                  <a:cubicBezTo>
                    <a:pt x="1846956" y="940605"/>
                    <a:pt x="1817746" y="969815"/>
                    <a:pt x="1782186" y="969815"/>
                  </a:cubicBezTo>
                  <a:lnTo>
                    <a:pt x="124460" y="969815"/>
                  </a:lnTo>
                  <a:cubicBezTo>
                    <a:pt x="88900" y="969815"/>
                    <a:pt x="59690" y="940605"/>
                    <a:pt x="59690" y="90504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2186" y="59690"/>
                  </a:lnTo>
                  <a:moveTo>
                    <a:pt x="178218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5045"/>
                  </a:lnTo>
                  <a:cubicBezTo>
                    <a:pt x="0" y="973625"/>
                    <a:pt x="55880" y="1029505"/>
                    <a:pt x="124460" y="1029505"/>
                  </a:cubicBezTo>
                  <a:lnTo>
                    <a:pt x="1782186" y="1029505"/>
                  </a:lnTo>
                  <a:cubicBezTo>
                    <a:pt x="1850766" y="1029505"/>
                    <a:pt x="1906646" y="973625"/>
                    <a:pt x="1906646" y="905045"/>
                  </a:cubicBezTo>
                  <a:lnTo>
                    <a:pt x="1906646" y="124460"/>
                  </a:lnTo>
                  <a:cubicBezTo>
                    <a:pt x="1906646" y="55880"/>
                    <a:pt x="1850766" y="0"/>
                    <a:pt x="178218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480941">
            <a:off x="2470572" y="5271723"/>
            <a:ext cx="3361876" cy="1394251"/>
            <a:chOff x="0" y="0"/>
            <a:chExt cx="2856856" cy="11848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56857" cy="1184807"/>
            </a:xfrm>
            <a:custGeom>
              <a:avLst/>
              <a:gdLst/>
              <a:ahLst/>
              <a:cxnLst/>
              <a:rect l="l" t="t" r="r" b="b"/>
              <a:pathLst>
                <a:path w="2856857" h="1184807">
                  <a:moveTo>
                    <a:pt x="2732396" y="1184807"/>
                  </a:moveTo>
                  <a:lnTo>
                    <a:pt x="124460" y="1184807"/>
                  </a:lnTo>
                  <a:cubicBezTo>
                    <a:pt x="55880" y="1184807"/>
                    <a:pt x="0" y="1128927"/>
                    <a:pt x="0" y="10603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32397" y="0"/>
                  </a:lnTo>
                  <a:cubicBezTo>
                    <a:pt x="2800977" y="0"/>
                    <a:pt x="2856857" y="55880"/>
                    <a:pt x="2856857" y="124460"/>
                  </a:cubicBezTo>
                  <a:lnTo>
                    <a:pt x="2856857" y="1060347"/>
                  </a:lnTo>
                  <a:cubicBezTo>
                    <a:pt x="2856857" y="1128927"/>
                    <a:pt x="2800977" y="1184807"/>
                    <a:pt x="2732397" y="1184807"/>
                  </a:cubicBezTo>
                  <a:close/>
                </a:path>
              </a:pathLst>
            </a:custGeom>
            <a:solidFill>
              <a:srgbClr val="F0CA8C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811282" y="6479367"/>
            <a:ext cx="3952695" cy="2134281"/>
            <a:chOff x="0" y="0"/>
            <a:chExt cx="1906646" cy="1029505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43146" cy="966005"/>
            </a:xfrm>
            <a:custGeom>
              <a:avLst/>
              <a:gdLst/>
              <a:ahLst/>
              <a:cxnLst/>
              <a:rect l="l" t="t" r="r" b="b"/>
              <a:pathLst>
                <a:path w="1843146" h="966005">
                  <a:moveTo>
                    <a:pt x="1750436" y="966005"/>
                  </a:moveTo>
                  <a:lnTo>
                    <a:pt x="92710" y="966005"/>
                  </a:lnTo>
                  <a:cubicBezTo>
                    <a:pt x="41910" y="966005"/>
                    <a:pt x="0" y="924095"/>
                    <a:pt x="0" y="87329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49166" y="0"/>
                  </a:lnTo>
                  <a:cubicBezTo>
                    <a:pt x="1799966" y="0"/>
                    <a:pt x="1841876" y="41910"/>
                    <a:pt x="1841876" y="92710"/>
                  </a:cubicBezTo>
                  <a:lnTo>
                    <a:pt x="1841876" y="872025"/>
                  </a:lnTo>
                  <a:cubicBezTo>
                    <a:pt x="1843146" y="924095"/>
                    <a:pt x="1801236" y="966005"/>
                    <a:pt x="1750436" y="96600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906646" cy="1029505"/>
            </a:xfrm>
            <a:custGeom>
              <a:avLst/>
              <a:gdLst/>
              <a:ahLst/>
              <a:cxnLst/>
              <a:rect l="l" t="t" r="r" b="b"/>
              <a:pathLst>
                <a:path w="1906646" h="1029505">
                  <a:moveTo>
                    <a:pt x="1782186" y="59690"/>
                  </a:moveTo>
                  <a:cubicBezTo>
                    <a:pt x="1817746" y="59690"/>
                    <a:pt x="1846956" y="88900"/>
                    <a:pt x="1846956" y="124460"/>
                  </a:cubicBezTo>
                  <a:lnTo>
                    <a:pt x="1846956" y="905045"/>
                  </a:lnTo>
                  <a:cubicBezTo>
                    <a:pt x="1846956" y="940605"/>
                    <a:pt x="1817746" y="969815"/>
                    <a:pt x="1782186" y="969815"/>
                  </a:cubicBezTo>
                  <a:lnTo>
                    <a:pt x="124460" y="969815"/>
                  </a:lnTo>
                  <a:cubicBezTo>
                    <a:pt x="88900" y="969815"/>
                    <a:pt x="59690" y="940605"/>
                    <a:pt x="59690" y="90504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2186" y="59690"/>
                  </a:lnTo>
                  <a:moveTo>
                    <a:pt x="178218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5045"/>
                  </a:lnTo>
                  <a:cubicBezTo>
                    <a:pt x="0" y="973625"/>
                    <a:pt x="55880" y="1029505"/>
                    <a:pt x="124460" y="1029505"/>
                  </a:cubicBezTo>
                  <a:lnTo>
                    <a:pt x="1782186" y="1029505"/>
                  </a:lnTo>
                  <a:cubicBezTo>
                    <a:pt x="1850766" y="1029505"/>
                    <a:pt x="1906646" y="973625"/>
                    <a:pt x="1906646" y="905045"/>
                  </a:cubicBezTo>
                  <a:lnTo>
                    <a:pt x="1906646" y="124460"/>
                  </a:lnTo>
                  <a:cubicBezTo>
                    <a:pt x="1906646" y="55880"/>
                    <a:pt x="1850766" y="0"/>
                    <a:pt x="178218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480941">
            <a:off x="7106691" y="5271723"/>
            <a:ext cx="3361876" cy="1394251"/>
            <a:chOff x="0" y="0"/>
            <a:chExt cx="2856856" cy="118480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56857" cy="1184807"/>
            </a:xfrm>
            <a:custGeom>
              <a:avLst/>
              <a:gdLst/>
              <a:ahLst/>
              <a:cxnLst/>
              <a:rect l="l" t="t" r="r" b="b"/>
              <a:pathLst>
                <a:path w="2856857" h="1184807">
                  <a:moveTo>
                    <a:pt x="2732396" y="1184807"/>
                  </a:moveTo>
                  <a:lnTo>
                    <a:pt x="124460" y="1184807"/>
                  </a:lnTo>
                  <a:cubicBezTo>
                    <a:pt x="55880" y="1184807"/>
                    <a:pt x="0" y="1128927"/>
                    <a:pt x="0" y="10603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32397" y="0"/>
                  </a:lnTo>
                  <a:cubicBezTo>
                    <a:pt x="2800977" y="0"/>
                    <a:pt x="2856857" y="55880"/>
                    <a:pt x="2856857" y="124460"/>
                  </a:cubicBezTo>
                  <a:lnTo>
                    <a:pt x="2856857" y="1060347"/>
                  </a:lnTo>
                  <a:cubicBezTo>
                    <a:pt x="2856857" y="1128927"/>
                    <a:pt x="2800977" y="1184807"/>
                    <a:pt x="2732397" y="1184807"/>
                  </a:cubicBezTo>
                  <a:close/>
                </a:path>
              </a:pathLst>
            </a:custGeom>
            <a:solidFill>
              <a:srgbClr val="F0CA8C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690359" y="6479367"/>
            <a:ext cx="3952695" cy="2134281"/>
            <a:chOff x="0" y="0"/>
            <a:chExt cx="1906646" cy="1029505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43146" cy="966005"/>
            </a:xfrm>
            <a:custGeom>
              <a:avLst/>
              <a:gdLst/>
              <a:ahLst/>
              <a:cxnLst/>
              <a:rect l="l" t="t" r="r" b="b"/>
              <a:pathLst>
                <a:path w="1843146" h="966005">
                  <a:moveTo>
                    <a:pt x="1750436" y="966005"/>
                  </a:moveTo>
                  <a:lnTo>
                    <a:pt x="92710" y="966005"/>
                  </a:lnTo>
                  <a:cubicBezTo>
                    <a:pt x="41910" y="966005"/>
                    <a:pt x="0" y="924095"/>
                    <a:pt x="0" y="87329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49166" y="0"/>
                  </a:lnTo>
                  <a:cubicBezTo>
                    <a:pt x="1799966" y="0"/>
                    <a:pt x="1841876" y="41910"/>
                    <a:pt x="1841876" y="92710"/>
                  </a:cubicBezTo>
                  <a:lnTo>
                    <a:pt x="1841876" y="872025"/>
                  </a:lnTo>
                  <a:cubicBezTo>
                    <a:pt x="1843146" y="924095"/>
                    <a:pt x="1801236" y="966005"/>
                    <a:pt x="1750436" y="96600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906646" cy="1029505"/>
            </a:xfrm>
            <a:custGeom>
              <a:avLst/>
              <a:gdLst/>
              <a:ahLst/>
              <a:cxnLst/>
              <a:rect l="l" t="t" r="r" b="b"/>
              <a:pathLst>
                <a:path w="1906646" h="1029505">
                  <a:moveTo>
                    <a:pt x="1782186" y="59690"/>
                  </a:moveTo>
                  <a:cubicBezTo>
                    <a:pt x="1817746" y="59690"/>
                    <a:pt x="1846956" y="88900"/>
                    <a:pt x="1846956" y="124460"/>
                  </a:cubicBezTo>
                  <a:lnTo>
                    <a:pt x="1846956" y="905045"/>
                  </a:lnTo>
                  <a:cubicBezTo>
                    <a:pt x="1846956" y="940605"/>
                    <a:pt x="1817746" y="969815"/>
                    <a:pt x="1782186" y="969815"/>
                  </a:cubicBezTo>
                  <a:lnTo>
                    <a:pt x="124460" y="969815"/>
                  </a:lnTo>
                  <a:cubicBezTo>
                    <a:pt x="88900" y="969815"/>
                    <a:pt x="59690" y="940605"/>
                    <a:pt x="59690" y="90504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2186" y="59690"/>
                  </a:lnTo>
                  <a:moveTo>
                    <a:pt x="178218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5045"/>
                  </a:lnTo>
                  <a:cubicBezTo>
                    <a:pt x="0" y="973625"/>
                    <a:pt x="55880" y="1029505"/>
                    <a:pt x="124460" y="1029505"/>
                  </a:cubicBezTo>
                  <a:lnTo>
                    <a:pt x="1782186" y="1029505"/>
                  </a:lnTo>
                  <a:cubicBezTo>
                    <a:pt x="1850766" y="1029505"/>
                    <a:pt x="1906646" y="973625"/>
                    <a:pt x="1906646" y="905045"/>
                  </a:cubicBezTo>
                  <a:lnTo>
                    <a:pt x="1906646" y="124460"/>
                  </a:lnTo>
                  <a:cubicBezTo>
                    <a:pt x="1906646" y="55880"/>
                    <a:pt x="1850766" y="0"/>
                    <a:pt x="178218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1" name="Group 21"/>
          <p:cNvGrpSpPr/>
          <p:nvPr/>
        </p:nvGrpSpPr>
        <p:grpSpPr>
          <a:xfrm rot="-480941">
            <a:off x="11985769" y="5271723"/>
            <a:ext cx="3361876" cy="1394251"/>
            <a:chOff x="0" y="0"/>
            <a:chExt cx="2856856" cy="118480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56857" cy="1184807"/>
            </a:xfrm>
            <a:custGeom>
              <a:avLst/>
              <a:gdLst/>
              <a:ahLst/>
              <a:cxnLst/>
              <a:rect l="l" t="t" r="r" b="b"/>
              <a:pathLst>
                <a:path w="2856857" h="1184807">
                  <a:moveTo>
                    <a:pt x="2732396" y="1184807"/>
                  </a:moveTo>
                  <a:lnTo>
                    <a:pt x="124460" y="1184807"/>
                  </a:lnTo>
                  <a:cubicBezTo>
                    <a:pt x="55880" y="1184807"/>
                    <a:pt x="0" y="1128927"/>
                    <a:pt x="0" y="10603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32397" y="0"/>
                  </a:lnTo>
                  <a:cubicBezTo>
                    <a:pt x="2800977" y="0"/>
                    <a:pt x="2856857" y="55880"/>
                    <a:pt x="2856857" y="124460"/>
                  </a:cubicBezTo>
                  <a:lnTo>
                    <a:pt x="2856857" y="1060347"/>
                  </a:lnTo>
                  <a:cubicBezTo>
                    <a:pt x="2856857" y="1128927"/>
                    <a:pt x="2800977" y="1184807"/>
                    <a:pt x="2732397" y="1184807"/>
                  </a:cubicBezTo>
                  <a:close/>
                </a:path>
              </a:pathLst>
            </a:custGeom>
            <a:solidFill>
              <a:srgbClr val="F0CA8C"/>
            </a:solidFill>
          </p:spPr>
        </p:sp>
      </p:grpSp>
      <p:sp>
        <p:nvSpPr>
          <p:cNvPr id="23" name="TextBox 23"/>
          <p:cNvSpPr txBox="1"/>
          <p:nvPr/>
        </p:nvSpPr>
        <p:spPr>
          <a:xfrm rot="-519207">
            <a:off x="2050007" y="5345155"/>
            <a:ext cx="4168540" cy="1002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7"/>
              </a:lnSpc>
            </a:pPr>
            <a:r>
              <a:rPr lang="en-US" sz="4955">
                <a:solidFill>
                  <a:srgbClr val="3B3D50"/>
                </a:solidFill>
                <a:latin typeface="Hertical Smooth"/>
              </a:rPr>
              <a:t>PRINCIPAL</a:t>
            </a:r>
          </a:p>
        </p:txBody>
      </p:sp>
      <p:sp>
        <p:nvSpPr>
          <p:cNvPr id="24" name="TextBox 24"/>
          <p:cNvSpPr txBox="1"/>
          <p:nvPr/>
        </p:nvSpPr>
        <p:spPr>
          <a:xfrm rot="-519207">
            <a:off x="6693417" y="5078392"/>
            <a:ext cx="4168540" cy="163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7"/>
              </a:lnSpc>
            </a:pPr>
            <a:r>
              <a:rPr lang="en-US" sz="2955">
                <a:solidFill>
                  <a:srgbClr val="3B3D50"/>
                </a:solidFill>
                <a:latin typeface="Hertical Smooth"/>
              </a:rPr>
              <a:t>9th Grade</a:t>
            </a:r>
          </a:p>
          <a:p>
            <a:pPr algn="ctr">
              <a:lnSpc>
                <a:spcPts val="4137"/>
              </a:lnSpc>
            </a:pPr>
            <a:r>
              <a:rPr lang="en-US" sz="2955">
                <a:solidFill>
                  <a:srgbClr val="3B3D50"/>
                </a:solidFill>
                <a:latin typeface="Hertical Smooth"/>
              </a:rPr>
              <a:t>Assistant Principal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82068" y="6810464"/>
            <a:ext cx="3731167" cy="1803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1"/>
              </a:lnSpc>
            </a:pPr>
            <a:r>
              <a:rPr lang="en-US" sz="3708">
                <a:solidFill>
                  <a:srgbClr val="3B3D50"/>
                </a:solidFill>
                <a:latin typeface="Antic"/>
              </a:rPr>
              <a:t>Carin </a:t>
            </a:r>
          </a:p>
          <a:p>
            <a:pPr algn="ctr">
              <a:lnSpc>
                <a:spcPts val="5191"/>
              </a:lnSpc>
            </a:pPr>
            <a:r>
              <a:rPr lang="en-US" sz="3708">
                <a:solidFill>
                  <a:srgbClr val="3B3D50"/>
                </a:solidFill>
                <a:latin typeface="Antic"/>
              </a:rPr>
              <a:t>Hetzler-Nettles</a:t>
            </a:r>
          </a:p>
          <a:p>
            <a:pPr algn="ctr">
              <a:lnSpc>
                <a:spcPts val="3931"/>
              </a:lnSpc>
            </a:pPr>
            <a:endParaRPr lang="en-US" sz="3708">
              <a:solidFill>
                <a:srgbClr val="3B3D50"/>
              </a:solidFill>
              <a:latin typeface="Anti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922046" y="6800939"/>
            <a:ext cx="3731167" cy="134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1"/>
              </a:lnSpc>
            </a:pPr>
            <a:r>
              <a:rPr lang="en-US" sz="3808">
                <a:solidFill>
                  <a:srgbClr val="3B3D50"/>
                </a:solidFill>
                <a:latin typeface="Antic"/>
              </a:rPr>
              <a:t>Donna</a:t>
            </a:r>
          </a:p>
          <a:p>
            <a:pPr algn="ctr">
              <a:lnSpc>
                <a:spcPts val="5331"/>
              </a:lnSpc>
            </a:pPr>
            <a:r>
              <a:rPr lang="en-US" sz="3808">
                <a:solidFill>
                  <a:srgbClr val="3B3D50"/>
                </a:solidFill>
                <a:latin typeface="Antic"/>
              </a:rPr>
              <a:t>Gricoski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801123" y="6824620"/>
            <a:ext cx="3731167" cy="1358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3908">
                <a:solidFill>
                  <a:srgbClr val="3B3D50"/>
                </a:solidFill>
                <a:latin typeface="Antic"/>
              </a:rPr>
              <a:t>Cassie</a:t>
            </a:r>
          </a:p>
          <a:p>
            <a:pPr algn="ctr">
              <a:lnSpc>
                <a:spcPts val="5471"/>
              </a:lnSpc>
            </a:pPr>
            <a:r>
              <a:rPr lang="en-US" sz="3908">
                <a:solidFill>
                  <a:srgbClr val="3B3D50"/>
                </a:solidFill>
                <a:latin typeface="Antic"/>
              </a:rPr>
              <a:t>Caminero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43484" y="182233"/>
            <a:ext cx="16514788" cy="135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6"/>
              </a:lnSpc>
            </a:pPr>
            <a:r>
              <a:rPr lang="en-US" sz="6740">
                <a:solidFill>
                  <a:srgbClr val="3B3D50"/>
                </a:solidFill>
                <a:latin typeface="Hertical Smooth"/>
              </a:rPr>
              <a:t>Meet your coyote team!</a:t>
            </a:r>
          </a:p>
        </p:txBody>
      </p:sp>
      <p:sp>
        <p:nvSpPr>
          <p:cNvPr id="29" name="TextBox 29"/>
          <p:cNvSpPr txBox="1"/>
          <p:nvPr/>
        </p:nvSpPr>
        <p:spPr>
          <a:xfrm rot="-519207">
            <a:off x="11592553" y="5078392"/>
            <a:ext cx="4168540" cy="163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7"/>
              </a:lnSpc>
            </a:pPr>
            <a:r>
              <a:rPr lang="en-US" sz="2955">
                <a:solidFill>
                  <a:srgbClr val="3B3D50"/>
                </a:solidFill>
                <a:latin typeface="Hertical Smooth"/>
              </a:rPr>
              <a:t>9th Grade</a:t>
            </a:r>
          </a:p>
          <a:p>
            <a:pPr algn="ctr">
              <a:lnSpc>
                <a:spcPts val="4137"/>
              </a:lnSpc>
            </a:pPr>
            <a:r>
              <a:rPr lang="en-US" sz="2955">
                <a:solidFill>
                  <a:srgbClr val="3B3D50"/>
                </a:solidFill>
                <a:latin typeface="Hertical Smooth"/>
              </a:rPr>
              <a:t>SCHOOL</a:t>
            </a:r>
          </a:p>
          <a:p>
            <a:pPr algn="ctr">
              <a:lnSpc>
                <a:spcPts val="4137"/>
              </a:lnSpc>
            </a:pPr>
            <a:r>
              <a:rPr lang="en-US" sz="2955">
                <a:solidFill>
                  <a:srgbClr val="3B3D50"/>
                </a:solidFill>
                <a:latin typeface="Hertical Smooth"/>
              </a:rPr>
              <a:t>COUNSELOR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3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05" y="2654958"/>
            <a:ext cx="3438845" cy="4452584"/>
            <a:chOff x="0" y="0"/>
            <a:chExt cx="1812751" cy="234713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749251" cy="2283633"/>
            </a:xfrm>
            <a:custGeom>
              <a:avLst/>
              <a:gdLst/>
              <a:ahLst/>
              <a:cxnLst/>
              <a:rect l="l" t="t" r="r" b="b"/>
              <a:pathLst>
                <a:path w="1749251" h="2283633">
                  <a:moveTo>
                    <a:pt x="1656541" y="2283633"/>
                  </a:moveTo>
                  <a:lnTo>
                    <a:pt x="92710" y="2283633"/>
                  </a:lnTo>
                  <a:cubicBezTo>
                    <a:pt x="41910" y="2283633"/>
                    <a:pt x="0" y="2241723"/>
                    <a:pt x="0" y="219092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55271" y="0"/>
                  </a:lnTo>
                  <a:cubicBezTo>
                    <a:pt x="1706071" y="0"/>
                    <a:pt x="1747981" y="41910"/>
                    <a:pt x="1747981" y="92710"/>
                  </a:cubicBezTo>
                  <a:lnTo>
                    <a:pt x="1747981" y="2189653"/>
                  </a:lnTo>
                  <a:cubicBezTo>
                    <a:pt x="1749251" y="2241723"/>
                    <a:pt x="1707341" y="2283633"/>
                    <a:pt x="1656541" y="2283633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12751" cy="2347133"/>
            </a:xfrm>
            <a:custGeom>
              <a:avLst/>
              <a:gdLst/>
              <a:ahLst/>
              <a:cxnLst/>
              <a:rect l="l" t="t" r="r" b="b"/>
              <a:pathLst>
                <a:path w="1812751" h="2347133">
                  <a:moveTo>
                    <a:pt x="1688291" y="59690"/>
                  </a:moveTo>
                  <a:cubicBezTo>
                    <a:pt x="1723851" y="59690"/>
                    <a:pt x="1753061" y="88900"/>
                    <a:pt x="1753061" y="124460"/>
                  </a:cubicBezTo>
                  <a:lnTo>
                    <a:pt x="1753061" y="2222673"/>
                  </a:lnTo>
                  <a:cubicBezTo>
                    <a:pt x="1753061" y="2258233"/>
                    <a:pt x="1723851" y="2287443"/>
                    <a:pt x="1688291" y="2287443"/>
                  </a:cubicBezTo>
                  <a:lnTo>
                    <a:pt x="124460" y="2287443"/>
                  </a:lnTo>
                  <a:cubicBezTo>
                    <a:pt x="88900" y="2287443"/>
                    <a:pt x="59690" y="2258233"/>
                    <a:pt x="59690" y="22226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88291" y="59690"/>
                  </a:lnTo>
                  <a:moveTo>
                    <a:pt x="16882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673"/>
                  </a:lnTo>
                  <a:cubicBezTo>
                    <a:pt x="0" y="2291253"/>
                    <a:pt x="55880" y="2347133"/>
                    <a:pt x="124460" y="2347133"/>
                  </a:cubicBezTo>
                  <a:lnTo>
                    <a:pt x="1688291" y="2347133"/>
                  </a:lnTo>
                  <a:cubicBezTo>
                    <a:pt x="1756871" y="2347133"/>
                    <a:pt x="1812751" y="2291253"/>
                    <a:pt x="1812751" y="2222673"/>
                  </a:cubicBezTo>
                  <a:lnTo>
                    <a:pt x="1812751" y="124460"/>
                  </a:lnTo>
                  <a:cubicBezTo>
                    <a:pt x="1812751" y="55880"/>
                    <a:pt x="1756871" y="0"/>
                    <a:pt x="168829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732175" y="2654958"/>
            <a:ext cx="3438845" cy="4452584"/>
            <a:chOff x="0" y="0"/>
            <a:chExt cx="1812751" cy="2347133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749251" cy="2283633"/>
            </a:xfrm>
            <a:custGeom>
              <a:avLst/>
              <a:gdLst/>
              <a:ahLst/>
              <a:cxnLst/>
              <a:rect l="l" t="t" r="r" b="b"/>
              <a:pathLst>
                <a:path w="1749251" h="2283633">
                  <a:moveTo>
                    <a:pt x="1656541" y="2283633"/>
                  </a:moveTo>
                  <a:lnTo>
                    <a:pt x="92710" y="2283633"/>
                  </a:lnTo>
                  <a:cubicBezTo>
                    <a:pt x="41910" y="2283633"/>
                    <a:pt x="0" y="2241723"/>
                    <a:pt x="0" y="219092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55271" y="0"/>
                  </a:lnTo>
                  <a:cubicBezTo>
                    <a:pt x="1706071" y="0"/>
                    <a:pt x="1747981" y="41910"/>
                    <a:pt x="1747981" y="92710"/>
                  </a:cubicBezTo>
                  <a:lnTo>
                    <a:pt x="1747981" y="2189653"/>
                  </a:lnTo>
                  <a:cubicBezTo>
                    <a:pt x="1749251" y="2241723"/>
                    <a:pt x="1707341" y="2283633"/>
                    <a:pt x="1656541" y="2283633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812751" cy="2347133"/>
            </a:xfrm>
            <a:custGeom>
              <a:avLst/>
              <a:gdLst/>
              <a:ahLst/>
              <a:cxnLst/>
              <a:rect l="l" t="t" r="r" b="b"/>
              <a:pathLst>
                <a:path w="1812751" h="2347133">
                  <a:moveTo>
                    <a:pt x="1688291" y="59690"/>
                  </a:moveTo>
                  <a:cubicBezTo>
                    <a:pt x="1723851" y="59690"/>
                    <a:pt x="1753061" y="88900"/>
                    <a:pt x="1753061" y="124460"/>
                  </a:cubicBezTo>
                  <a:lnTo>
                    <a:pt x="1753061" y="2222673"/>
                  </a:lnTo>
                  <a:cubicBezTo>
                    <a:pt x="1753061" y="2258233"/>
                    <a:pt x="1723851" y="2287443"/>
                    <a:pt x="1688291" y="2287443"/>
                  </a:cubicBezTo>
                  <a:lnTo>
                    <a:pt x="124460" y="2287443"/>
                  </a:lnTo>
                  <a:cubicBezTo>
                    <a:pt x="88900" y="2287443"/>
                    <a:pt x="59690" y="2258233"/>
                    <a:pt x="59690" y="22226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88291" y="59690"/>
                  </a:lnTo>
                  <a:moveTo>
                    <a:pt x="16882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673"/>
                  </a:lnTo>
                  <a:cubicBezTo>
                    <a:pt x="0" y="2291253"/>
                    <a:pt x="55880" y="2347133"/>
                    <a:pt x="124460" y="2347133"/>
                  </a:cubicBezTo>
                  <a:lnTo>
                    <a:pt x="1688291" y="2347133"/>
                  </a:lnTo>
                  <a:cubicBezTo>
                    <a:pt x="1756871" y="2347133"/>
                    <a:pt x="1812751" y="2291253"/>
                    <a:pt x="1812751" y="2222673"/>
                  </a:cubicBezTo>
                  <a:lnTo>
                    <a:pt x="1812751" y="124460"/>
                  </a:lnTo>
                  <a:cubicBezTo>
                    <a:pt x="1812751" y="55880"/>
                    <a:pt x="1756871" y="0"/>
                    <a:pt x="168829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297097" y="2654958"/>
            <a:ext cx="3435138" cy="4447784"/>
            <a:chOff x="0" y="0"/>
            <a:chExt cx="1812751" cy="2347133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749251" cy="2283633"/>
            </a:xfrm>
            <a:custGeom>
              <a:avLst/>
              <a:gdLst/>
              <a:ahLst/>
              <a:cxnLst/>
              <a:rect l="l" t="t" r="r" b="b"/>
              <a:pathLst>
                <a:path w="1749251" h="2283633">
                  <a:moveTo>
                    <a:pt x="1656541" y="2283633"/>
                  </a:moveTo>
                  <a:lnTo>
                    <a:pt x="92710" y="2283633"/>
                  </a:lnTo>
                  <a:cubicBezTo>
                    <a:pt x="41910" y="2283633"/>
                    <a:pt x="0" y="2241723"/>
                    <a:pt x="0" y="219092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55271" y="0"/>
                  </a:lnTo>
                  <a:cubicBezTo>
                    <a:pt x="1706071" y="0"/>
                    <a:pt x="1747981" y="41910"/>
                    <a:pt x="1747981" y="92710"/>
                  </a:cubicBezTo>
                  <a:lnTo>
                    <a:pt x="1747981" y="2189653"/>
                  </a:lnTo>
                  <a:cubicBezTo>
                    <a:pt x="1749251" y="2241723"/>
                    <a:pt x="1707341" y="2283633"/>
                    <a:pt x="1656541" y="2283633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812751" cy="2347133"/>
            </a:xfrm>
            <a:custGeom>
              <a:avLst/>
              <a:gdLst/>
              <a:ahLst/>
              <a:cxnLst/>
              <a:rect l="l" t="t" r="r" b="b"/>
              <a:pathLst>
                <a:path w="1812751" h="2347133">
                  <a:moveTo>
                    <a:pt x="1688291" y="59690"/>
                  </a:moveTo>
                  <a:cubicBezTo>
                    <a:pt x="1723851" y="59690"/>
                    <a:pt x="1753061" y="88900"/>
                    <a:pt x="1753061" y="124460"/>
                  </a:cubicBezTo>
                  <a:lnTo>
                    <a:pt x="1753061" y="2222673"/>
                  </a:lnTo>
                  <a:cubicBezTo>
                    <a:pt x="1753061" y="2258233"/>
                    <a:pt x="1723851" y="2287443"/>
                    <a:pt x="1688291" y="2287443"/>
                  </a:cubicBezTo>
                  <a:lnTo>
                    <a:pt x="124460" y="2287443"/>
                  </a:lnTo>
                  <a:cubicBezTo>
                    <a:pt x="88900" y="2287443"/>
                    <a:pt x="59690" y="2258233"/>
                    <a:pt x="59690" y="22226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88291" y="59690"/>
                  </a:lnTo>
                  <a:moveTo>
                    <a:pt x="16882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673"/>
                  </a:lnTo>
                  <a:cubicBezTo>
                    <a:pt x="0" y="2291253"/>
                    <a:pt x="55880" y="2347133"/>
                    <a:pt x="124460" y="2347133"/>
                  </a:cubicBezTo>
                  <a:lnTo>
                    <a:pt x="1688291" y="2347133"/>
                  </a:lnTo>
                  <a:cubicBezTo>
                    <a:pt x="1756871" y="2347133"/>
                    <a:pt x="1812751" y="2291253"/>
                    <a:pt x="1812751" y="2222673"/>
                  </a:cubicBezTo>
                  <a:lnTo>
                    <a:pt x="1812751" y="124460"/>
                  </a:lnTo>
                  <a:cubicBezTo>
                    <a:pt x="1812751" y="55880"/>
                    <a:pt x="1756871" y="0"/>
                    <a:pt x="168829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919909" y="2654958"/>
            <a:ext cx="3435138" cy="4447784"/>
            <a:chOff x="0" y="0"/>
            <a:chExt cx="1812751" cy="2347133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1749251" cy="2283633"/>
            </a:xfrm>
            <a:custGeom>
              <a:avLst/>
              <a:gdLst/>
              <a:ahLst/>
              <a:cxnLst/>
              <a:rect l="l" t="t" r="r" b="b"/>
              <a:pathLst>
                <a:path w="1749251" h="2283633">
                  <a:moveTo>
                    <a:pt x="1656541" y="2283633"/>
                  </a:moveTo>
                  <a:lnTo>
                    <a:pt x="92710" y="2283633"/>
                  </a:lnTo>
                  <a:cubicBezTo>
                    <a:pt x="41910" y="2283633"/>
                    <a:pt x="0" y="2241723"/>
                    <a:pt x="0" y="219092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55271" y="0"/>
                  </a:lnTo>
                  <a:cubicBezTo>
                    <a:pt x="1706071" y="0"/>
                    <a:pt x="1747981" y="41910"/>
                    <a:pt x="1747981" y="92710"/>
                  </a:cubicBezTo>
                  <a:lnTo>
                    <a:pt x="1747981" y="2189653"/>
                  </a:lnTo>
                  <a:cubicBezTo>
                    <a:pt x="1749251" y="2241723"/>
                    <a:pt x="1707341" y="2283633"/>
                    <a:pt x="1656541" y="2283633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12751" cy="2347133"/>
            </a:xfrm>
            <a:custGeom>
              <a:avLst/>
              <a:gdLst/>
              <a:ahLst/>
              <a:cxnLst/>
              <a:rect l="l" t="t" r="r" b="b"/>
              <a:pathLst>
                <a:path w="1812751" h="2347133">
                  <a:moveTo>
                    <a:pt x="1688291" y="59690"/>
                  </a:moveTo>
                  <a:cubicBezTo>
                    <a:pt x="1723851" y="59690"/>
                    <a:pt x="1753061" y="88900"/>
                    <a:pt x="1753061" y="124460"/>
                  </a:cubicBezTo>
                  <a:lnTo>
                    <a:pt x="1753061" y="2222673"/>
                  </a:lnTo>
                  <a:cubicBezTo>
                    <a:pt x="1753061" y="2258233"/>
                    <a:pt x="1723851" y="2287443"/>
                    <a:pt x="1688291" y="2287443"/>
                  </a:cubicBezTo>
                  <a:lnTo>
                    <a:pt x="124460" y="2287443"/>
                  </a:lnTo>
                  <a:cubicBezTo>
                    <a:pt x="88900" y="2287443"/>
                    <a:pt x="59690" y="2258233"/>
                    <a:pt x="59690" y="22226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88291" y="59690"/>
                  </a:lnTo>
                  <a:moveTo>
                    <a:pt x="16882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673"/>
                  </a:lnTo>
                  <a:cubicBezTo>
                    <a:pt x="0" y="2291253"/>
                    <a:pt x="55880" y="2347133"/>
                    <a:pt x="124460" y="2347133"/>
                  </a:cubicBezTo>
                  <a:lnTo>
                    <a:pt x="1688291" y="2347133"/>
                  </a:lnTo>
                  <a:cubicBezTo>
                    <a:pt x="1756871" y="2347133"/>
                    <a:pt x="1812751" y="2291253"/>
                    <a:pt x="1812751" y="2222673"/>
                  </a:cubicBezTo>
                  <a:lnTo>
                    <a:pt x="1812751" y="124460"/>
                  </a:lnTo>
                  <a:cubicBezTo>
                    <a:pt x="1812751" y="55880"/>
                    <a:pt x="1756871" y="0"/>
                    <a:pt x="168829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288594" y="2918523"/>
            <a:ext cx="1015413" cy="10154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795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853059" y="2909739"/>
            <a:ext cx="1015413" cy="1015413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795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477108" y="2918523"/>
            <a:ext cx="1015413" cy="1015413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795D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094435" y="2918523"/>
            <a:ext cx="1015413" cy="1015413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795D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822217" y="3942113"/>
            <a:ext cx="2133422" cy="1381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3938">
                <a:solidFill>
                  <a:srgbClr val="3B3D50"/>
                </a:solidFill>
                <a:latin typeface="Montserrat Classic"/>
              </a:rPr>
              <a:t>Cassie Adley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384887" y="3942113"/>
            <a:ext cx="2133422" cy="1381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3938">
                <a:solidFill>
                  <a:srgbClr val="3B3D50"/>
                </a:solidFill>
                <a:latin typeface="Montserrat Classic"/>
              </a:rPr>
              <a:t>Allison Heck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949105" y="3940633"/>
            <a:ext cx="2131122" cy="138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8"/>
              </a:lnSpc>
            </a:pPr>
            <a:r>
              <a:rPr lang="en-US" sz="3934">
                <a:solidFill>
                  <a:srgbClr val="3B3D50"/>
                </a:solidFill>
                <a:latin typeface="Montserrat Classic"/>
              </a:rPr>
              <a:t>Sarah Franco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45111" y="3857736"/>
            <a:ext cx="2384733" cy="219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3"/>
              </a:lnSpc>
            </a:pPr>
            <a:r>
              <a:rPr lang="en-US" sz="4202">
                <a:solidFill>
                  <a:srgbClr val="3B3D50"/>
                </a:solidFill>
                <a:latin typeface="Montserrat Classic"/>
              </a:rPr>
              <a:t>Andrea Latimer-Chaney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5881" y="5782511"/>
            <a:ext cx="2988126" cy="100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3"/>
              </a:lnSpc>
            </a:pPr>
            <a:r>
              <a:rPr lang="en-US" sz="2895">
                <a:solidFill>
                  <a:srgbClr val="3B3D50"/>
                </a:solidFill>
                <a:latin typeface="Antic"/>
              </a:rPr>
              <a:t>College &amp; Career Specialist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775571" y="5819287"/>
            <a:ext cx="2988126" cy="496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3"/>
              </a:lnSpc>
            </a:pPr>
            <a:r>
              <a:rPr lang="en-US" sz="2895">
                <a:solidFill>
                  <a:srgbClr val="3B3D50"/>
                </a:solidFill>
                <a:latin typeface="Antic"/>
              </a:rPr>
              <a:t>School Nurse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85320" y="5628780"/>
            <a:ext cx="2988126" cy="100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3"/>
              </a:lnSpc>
            </a:pPr>
            <a:r>
              <a:rPr lang="en-US" sz="2895">
                <a:solidFill>
                  <a:srgbClr val="3B3D50"/>
                </a:solidFill>
                <a:latin typeface="Antic"/>
              </a:rPr>
              <a:t>School Social Worker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37035" y="6039082"/>
            <a:ext cx="2670346" cy="90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2"/>
              </a:lnSpc>
            </a:pPr>
            <a:r>
              <a:rPr lang="en-US" sz="2587">
                <a:solidFill>
                  <a:srgbClr val="3B3D50"/>
                </a:solidFill>
                <a:latin typeface="Antic"/>
              </a:rPr>
              <a:t>School Psychologist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028700" y="1028700"/>
            <a:ext cx="15940373" cy="1262947"/>
            <a:chOff x="0" y="0"/>
            <a:chExt cx="8707179" cy="689865"/>
          </a:xfrm>
        </p:grpSpPr>
        <p:sp>
          <p:nvSpPr>
            <p:cNvPr id="31" name="Freeform 31"/>
            <p:cNvSpPr/>
            <p:nvPr/>
          </p:nvSpPr>
          <p:spPr>
            <a:xfrm>
              <a:off x="31750" y="31750"/>
              <a:ext cx="8643679" cy="626365"/>
            </a:xfrm>
            <a:custGeom>
              <a:avLst/>
              <a:gdLst/>
              <a:ahLst/>
              <a:cxnLst/>
              <a:rect l="l" t="t" r="r" b="b"/>
              <a:pathLst>
                <a:path w="8643679" h="626365">
                  <a:moveTo>
                    <a:pt x="8550970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549699" y="0"/>
                  </a:lnTo>
                  <a:cubicBezTo>
                    <a:pt x="8600499" y="0"/>
                    <a:pt x="8642410" y="41910"/>
                    <a:pt x="8642410" y="92710"/>
                  </a:cubicBezTo>
                  <a:lnTo>
                    <a:pt x="8642410" y="532385"/>
                  </a:lnTo>
                  <a:cubicBezTo>
                    <a:pt x="8643679" y="584455"/>
                    <a:pt x="8601770" y="626365"/>
                    <a:pt x="8550970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8707179" cy="689865"/>
            </a:xfrm>
            <a:custGeom>
              <a:avLst/>
              <a:gdLst/>
              <a:ahLst/>
              <a:cxnLst/>
              <a:rect l="l" t="t" r="r" b="b"/>
              <a:pathLst>
                <a:path w="8707179" h="689865">
                  <a:moveTo>
                    <a:pt x="8582720" y="59690"/>
                  </a:moveTo>
                  <a:cubicBezTo>
                    <a:pt x="8618279" y="59690"/>
                    <a:pt x="8647489" y="88900"/>
                    <a:pt x="8647489" y="124460"/>
                  </a:cubicBezTo>
                  <a:lnTo>
                    <a:pt x="8647489" y="565405"/>
                  </a:lnTo>
                  <a:cubicBezTo>
                    <a:pt x="8647489" y="600965"/>
                    <a:pt x="8618279" y="630175"/>
                    <a:pt x="8582720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582720" y="59690"/>
                  </a:lnTo>
                  <a:moveTo>
                    <a:pt x="85827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8582720" y="689865"/>
                  </a:lnTo>
                  <a:cubicBezTo>
                    <a:pt x="8651300" y="689865"/>
                    <a:pt x="8707179" y="633985"/>
                    <a:pt x="8707179" y="565405"/>
                  </a:cubicBezTo>
                  <a:lnTo>
                    <a:pt x="8707179" y="124460"/>
                  </a:lnTo>
                  <a:cubicBezTo>
                    <a:pt x="8707179" y="55880"/>
                    <a:pt x="8651300" y="0"/>
                    <a:pt x="85827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1829417" y="898682"/>
            <a:ext cx="14857231" cy="1218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>
                <a:solidFill>
                  <a:srgbClr val="3B3D50"/>
                </a:solidFill>
                <a:latin typeface="Hertical Smooth"/>
              </a:rPr>
              <a:t>SUPPORT STAFF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4470777" y="2659757"/>
            <a:ext cx="3435138" cy="4447784"/>
            <a:chOff x="0" y="0"/>
            <a:chExt cx="1812751" cy="2347133"/>
          </a:xfrm>
        </p:grpSpPr>
        <p:sp>
          <p:nvSpPr>
            <p:cNvPr id="35" name="Freeform 35"/>
            <p:cNvSpPr/>
            <p:nvPr/>
          </p:nvSpPr>
          <p:spPr>
            <a:xfrm>
              <a:off x="31750" y="31750"/>
              <a:ext cx="1749251" cy="2283633"/>
            </a:xfrm>
            <a:custGeom>
              <a:avLst/>
              <a:gdLst/>
              <a:ahLst/>
              <a:cxnLst/>
              <a:rect l="l" t="t" r="r" b="b"/>
              <a:pathLst>
                <a:path w="1749251" h="2283633">
                  <a:moveTo>
                    <a:pt x="1656541" y="2283633"/>
                  </a:moveTo>
                  <a:lnTo>
                    <a:pt x="92710" y="2283633"/>
                  </a:lnTo>
                  <a:cubicBezTo>
                    <a:pt x="41910" y="2283633"/>
                    <a:pt x="0" y="2241723"/>
                    <a:pt x="0" y="219092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55271" y="0"/>
                  </a:lnTo>
                  <a:cubicBezTo>
                    <a:pt x="1706071" y="0"/>
                    <a:pt x="1747981" y="41910"/>
                    <a:pt x="1747981" y="92710"/>
                  </a:cubicBezTo>
                  <a:lnTo>
                    <a:pt x="1747981" y="2189653"/>
                  </a:lnTo>
                  <a:cubicBezTo>
                    <a:pt x="1749251" y="2241723"/>
                    <a:pt x="1707341" y="2283633"/>
                    <a:pt x="1656541" y="2283633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1812751" cy="2347133"/>
            </a:xfrm>
            <a:custGeom>
              <a:avLst/>
              <a:gdLst/>
              <a:ahLst/>
              <a:cxnLst/>
              <a:rect l="l" t="t" r="r" b="b"/>
              <a:pathLst>
                <a:path w="1812751" h="2347133">
                  <a:moveTo>
                    <a:pt x="1688291" y="59690"/>
                  </a:moveTo>
                  <a:cubicBezTo>
                    <a:pt x="1723851" y="59690"/>
                    <a:pt x="1753061" y="88900"/>
                    <a:pt x="1753061" y="124460"/>
                  </a:cubicBezTo>
                  <a:lnTo>
                    <a:pt x="1753061" y="2222673"/>
                  </a:lnTo>
                  <a:cubicBezTo>
                    <a:pt x="1753061" y="2258233"/>
                    <a:pt x="1723851" y="2287443"/>
                    <a:pt x="1688291" y="2287443"/>
                  </a:cubicBezTo>
                  <a:lnTo>
                    <a:pt x="124460" y="2287443"/>
                  </a:lnTo>
                  <a:cubicBezTo>
                    <a:pt x="88900" y="2287443"/>
                    <a:pt x="59690" y="2258233"/>
                    <a:pt x="59690" y="22226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88291" y="59690"/>
                  </a:lnTo>
                  <a:moveTo>
                    <a:pt x="16882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673"/>
                  </a:lnTo>
                  <a:cubicBezTo>
                    <a:pt x="0" y="2291253"/>
                    <a:pt x="55880" y="2347133"/>
                    <a:pt x="124460" y="2347133"/>
                  </a:cubicBezTo>
                  <a:lnTo>
                    <a:pt x="1688291" y="2347133"/>
                  </a:lnTo>
                  <a:cubicBezTo>
                    <a:pt x="1756871" y="2347133"/>
                    <a:pt x="1812751" y="2291253"/>
                    <a:pt x="1812751" y="2222673"/>
                  </a:cubicBezTo>
                  <a:lnTo>
                    <a:pt x="1812751" y="124460"/>
                  </a:lnTo>
                  <a:cubicBezTo>
                    <a:pt x="1812751" y="55880"/>
                    <a:pt x="1756871" y="0"/>
                    <a:pt x="168829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14995980" y="3862536"/>
            <a:ext cx="2384733" cy="145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3"/>
              </a:lnSpc>
            </a:pPr>
            <a:r>
              <a:rPr lang="en-US" sz="4202">
                <a:solidFill>
                  <a:srgbClr val="3B3D50"/>
                </a:solidFill>
                <a:latin typeface="Montserrat Classic"/>
              </a:rPr>
              <a:t>Carol Donald</a:t>
            </a:r>
          </a:p>
        </p:txBody>
      </p:sp>
      <p:grpSp>
        <p:nvGrpSpPr>
          <p:cNvPr id="38" name="Group 38"/>
          <p:cNvGrpSpPr/>
          <p:nvPr/>
        </p:nvGrpSpPr>
        <p:grpSpPr>
          <a:xfrm rot="-59999">
            <a:off x="16679836" y="2918523"/>
            <a:ext cx="1015413" cy="1015413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795D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4588954" y="5573185"/>
            <a:ext cx="2670346" cy="908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2"/>
              </a:lnSpc>
            </a:pPr>
            <a:r>
              <a:rPr lang="en-US" sz="2587">
                <a:solidFill>
                  <a:srgbClr val="3B3D50"/>
                </a:solidFill>
                <a:latin typeface="Antic"/>
              </a:rPr>
              <a:t>Student Services Secretary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397227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843709" y="267209"/>
            <a:ext cx="8600583" cy="1218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>
                <a:solidFill>
                  <a:srgbClr val="3B3D50"/>
                </a:solidFill>
                <a:latin typeface="Hertical Smooth"/>
              </a:rPr>
              <a:t>Stay Connected!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2709" y="1507773"/>
            <a:ext cx="18022582" cy="8216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7332" lvl="1" indent="-353666" algn="just">
              <a:lnSpc>
                <a:spcPts val="4586"/>
              </a:lnSpc>
              <a:buFont typeface="Arial"/>
              <a:buChar char="•"/>
            </a:pPr>
            <a:r>
              <a:rPr lang="en-US" sz="3276" dirty="0">
                <a:solidFill>
                  <a:srgbClr val="3B3D50"/>
                </a:solidFill>
                <a:latin typeface="Hertical Smooth"/>
              </a:rPr>
              <a:t>Cypress Creek High School Website: </a:t>
            </a:r>
            <a:r>
              <a:rPr lang="en-US" sz="3276" dirty="0">
                <a:solidFill>
                  <a:srgbClr val="F0F2F0"/>
                </a:solidFill>
                <a:latin typeface="Hertical Smooth"/>
              </a:rPr>
              <a:t>https://cchs.pasco.k12.fl.us </a:t>
            </a:r>
          </a:p>
          <a:p>
            <a:pPr marL="1414664" lvl="2" indent="-471555" algn="just">
              <a:lnSpc>
                <a:spcPts val="4586"/>
              </a:lnSpc>
              <a:buFont typeface="Arial"/>
              <a:buChar char="⚬"/>
            </a:pPr>
            <a:r>
              <a:rPr lang="en-US" sz="3276" dirty="0">
                <a:solidFill>
                  <a:srgbClr val="3B3D50"/>
                </a:solidFill>
                <a:latin typeface="Hertical Smooth"/>
              </a:rPr>
              <a:t>General information</a:t>
            </a:r>
          </a:p>
          <a:p>
            <a:pPr marL="1414664" lvl="2" indent="-471555" algn="just">
              <a:lnSpc>
                <a:spcPts val="4586"/>
              </a:lnSpc>
              <a:buFont typeface="Arial"/>
              <a:buChar char="⚬"/>
            </a:pPr>
            <a:r>
              <a:rPr lang="en-US" sz="3276" dirty="0">
                <a:solidFill>
                  <a:srgbClr val="3B3D50"/>
                </a:solidFill>
                <a:latin typeface="Hertical Smooth"/>
              </a:rPr>
              <a:t>Class of 2026 page:</a:t>
            </a:r>
            <a:r>
              <a:rPr lang="en-US" sz="3276" dirty="0">
                <a:solidFill>
                  <a:srgbClr val="F0F2F0"/>
                </a:solidFill>
                <a:latin typeface="Hertical Smooth"/>
              </a:rPr>
              <a:t> https://cchs.pasco.k12.fl.us/class-of-2026/ </a:t>
            </a:r>
          </a:p>
          <a:p>
            <a:pPr marL="1414664" lvl="2" indent="-471555" algn="just">
              <a:lnSpc>
                <a:spcPts val="4586"/>
              </a:lnSpc>
              <a:buFont typeface="Arial"/>
              <a:buChar char="⚬"/>
            </a:pPr>
            <a:r>
              <a:rPr lang="en-US" sz="3276" dirty="0">
                <a:solidFill>
                  <a:srgbClr val="3B3D50"/>
                </a:solidFill>
                <a:latin typeface="Hertical Smooth"/>
              </a:rPr>
              <a:t>Students can make an appointment with counselor (student requests only)</a:t>
            </a:r>
          </a:p>
          <a:p>
            <a:pPr marL="707332" lvl="1" indent="-353666" algn="just">
              <a:lnSpc>
                <a:spcPts val="4586"/>
              </a:lnSpc>
              <a:buFont typeface="Arial"/>
              <a:buChar char="•"/>
            </a:pPr>
            <a:r>
              <a:rPr lang="en-US" sz="3276" dirty="0">
                <a:solidFill>
                  <a:srgbClr val="3B3D50"/>
                </a:solidFill>
                <a:latin typeface="Hertical Smooth"/>
              </a:rPr>
              <a:t>Calendars (activity and testing)</a:t>
            </a:r>
          </a:p>
          <a:p>
            <a:pPr marL="707332" lvl="1" indent="-353666" algn="just">
              <a:lnSpc>
                <a:spcPts val="4586"/>
              </a:lnSpc>
              <a:buFont typeface="Arial"/>
              <a:buChar char="•"/>
            </a:pPr>
            <a:r>
              <a:rPr lang="en-US" sz="3276" dirty="0" err="1">
                <a:solidFill>
                  <a:srgbClr val="3B3D50"/>
                </a:solidFill>
                <a:latin typeface="Hertical Smooth"/>
              </a:rPr>
              <a:t>MyStudent</a:t>
            </a:r>
            <a:r>
              <a:rPr lang="en-US" sz="3276" dirty="0">
                <a:solidFill>
                  <a:srgbClr val="3B3D50"/>
                </a:solidFill>
                <a:latin typeface="Hertical Smooth"/>
              </a:rPr>
              <a:t> (grades, attendance)</a:t>
            </a:r>
          </a:p>
          <a:p>
            <a:pPr marL="707332" lvl="1" indent="-353666" algn="just">
              <a:lnSpc>
                <a:spcPts val="4586"/>
              </a:lnSpc>
              <a:buFont typeface="Arial"/>
              <a:buChar char="•"/>
            </a:pPr>
            <a:r>
              <a:rPr lang="en-US" sz="3276" dirty="0">
                <a:solidFill>
                  <a:srgbClr val="3B3D50"/>
                </a:solidFill>
                <a:latin typeface="Hertical Smooth"/>
              </a:rPr>
              <a:t>MyLearning (student Class of 2026 page)</a:t>
            </a:r>
          </a:p>
          <a:p>
            <a:pPr marL="707332" lvl="1" indent="-353666" algn="just">
              <a:lnSpc>
                <a:spcPts val="4586"/>
              </a:lnSpc>
              <a:buFont typeface="Arial"/>
              <a:buChar char="•"/>
            </a:pPr>
            <a:r>
              <a:rPr lang="en-US" sz="3276" dirty="0">
                <a:solidFill>
                  <a:srgbClr val="3B3D50"/>
                </a:solidFill>
                <a:latin typeface="Hertical Smooth"/>
              </a:rPr>
              <a:t>NAVIANCE (COLLEGE/Career planning)./</a:t>
            </a:r>
          </a:p>
          <a:p>
            <a:pPr marL="707332" lvl="1" indent="-353666" algn="just">
              <a:lnSpc>
                <a:spcPts val="4586"/>
              </a:lnSpc>
              <a:buFont typeface="Arial"/>
              <a:buChar char="•"/>
            </a:pPr>
            <a:r>
              <a:rPr lang="en-US" sz="3276" dirty="0">
                <a:solidFill>
                  <a:srgbClr val="3B3D50"/>
                </a:solidFill>
                <a:latin typeface="Hertical Smooth"/>
              </a:rPr>
              <a:t>Howler Hub newsletter – For parents AND students </a:t>
            </a:r>
          </a:p>
          <a:p>
            <a:pPr marL="1414664" lvl="2" indent="-471555" algn="just">
              <a:lnSpc>
                <a:spcPts val="4586"/>
              </a:lnSpc>
              <a:buFont typeface="Arial"/>
              <a:buChar char="⚬"/>
            </a:pPr>
            <a:r>
              <a:rPr lang="en-US" sz="3276" dirty="0">
                <a:solidFill>
                  <a:srgbClr val="F0F2F0"/>
                </a:solidFill>
                <a:latin typeface="Hertical Smooth"/>
              </a:rPr>
              <a:t>Ed. 1 https://</a:t>
            </a:r>
            <a:r>
              <a:rPr lang="en-US" sz="3276" dirty="0" err="1">
                <a:solidFill>
                  <a:srgbClr val="F0F2F0"/>
                </a:solidFill>
                <a:latin typeface="Hertical Smooth"/>
              </a:rPr>
              <a:t>www.smore.com</a:t>
            </a:r>
            <a:r>
              <a:rPr lang="en-US" sz="3276" dirty="0">
                <a:solidFill>
                  <a:srgbClr val="F0F2F0"/>
                </a:solidFill>
                <a:latin typeface="Hertical Smooth"/>
              </a:rPr>
              <a:t>/pn3kv</a:t>
            </a:r>
          </a:p>
          <a:p>
            <a:pPr marL="707332" lvl="1" indent="-353666" algn="just">
              <a:lnSpc>
                <a:spcPts val="4586"/>
              </a:lnSpc>
              <a:buFont typeface="Arial"/>
              <a:buChar char="•"/>
            </a:pPr>
            <a:r>
              <a:rPr lang="en-US" sz="3276" dirty="0">
                <a:solidFill>
                  <a:srgbClr val="3B3D50"/>
                </a:solidFill>
                <a:latin typeface="Hertical Smooth"/>
              </a:rPr>
              <a:t>CCHS Facebook: </a:t>
            </a:r>
            <a:r>
              <a:rPr lang="en-US" sz="3276" dirty="0">
                <a:solidFill>
                  <a:srgbClr val="F0F2F0"/>
                </a:solidFill>
                <a:latin typeface="Hertical Smooth"/>
              </a:rPr>
              <a:t>https://</a:t>
            </a:r>
            <a:r>
              <a:rPr lang="en-US" sz="3276" dirty="0" err="1">
                <a:solidFill>
                  <a:srgbClr val="F0F2F0"/>
                </a:solidFill>
                <a:latin typeface="Hertical Smooth"/>
              </a:rPr>
              <a:t>www.facebook.com</a:t>
            </a:r>
            <a:r>
              <a:rPr lang="en-US" sz="3276" dirty="0">
                <a:solidFill>
                  <a:srgbClr val="F0F2F0"/>
                </a:solidFill>
                <a:latin typeface="Hertical Smooth"/>
              </a:rPr>
              <a:t>/</a:t>
            </a:r>
            <a:r>
              <a:rPr lang="en-US" sz="3276" dirty="0" err="1">
                <a:solidFill>
                  <a:srgbClr val="F0F2F0"/>
                </a:solidFill>
                <a:latin typeface="Hertical Smooth"/>
              </a:rPr>
              <a:t>CypressCreekCoyotes</a:t>
            </a:r>
            <a:r>
              <a:rPr lang="en-US" sz="3276" dirty="0">
                <a:solidFill>
                  <a:srgbClr val="F0F2F0"/>
                </a:solidFill>
                <a:latin typeface="Hertical Smooth"/>
              </a:rPr>
              <a:t>/</a:t>
            </a:r>
          </a:p>
          <a:p>
            <a:pPr marL="707332" lvl="1" indent="-353666" algn="just">
              <a:lnSpc>
                <a:spcPts val="4586"/>
              </a:lnSpc>
              <a:buFont typeface="Arial"/>
              <a:buChar char="•"/>
            </a:pPr>
            <a:r>
              <a:rPr lang="en-US" sz="3276" dirty="0">
                <a:solidFill>
                  <a:srgbClr val="3B3D50"/>
                </a:solidFill>
                <a:latin typeface="Hertical Smooth"/>
              </a:rPr>
              <a:t>CCHS Twitter: </a:t>
            </a:r>
            <a:r>
              <a:rPr lang="en-US" sz="3276" dirty="0">
                <a:solidFill>
                  <a:srgbClr val="F0F2F0"/>
                </a:solidFill>
                <a:latin typeface="Hertical Smooth"/>
              </a:rPr>
              <a:t>@</a:t>
            </a:r>
            <a:r>
              <a:rPr lang="en-US" sz="3276" dirty="0" err="1">
                <a:solidFill>
                  <a:srgbClr val="F0F2F0"/>
                </a:solidFill>
                <a:latin typeface="Hertical Smooth"/>
              </a:rPr>
              <a:t>thecoyoteway</a:t>
            </a:r>
            <a:r>
              <a:rPr lang="en-US" sz="3276" dirty="0">
                <a:solidFill>
                  <a:srgbClr val="F0F2F0"/>
                </a:solidFill>
                <a:latin typeface="Hertical Smooth"/>
              </a:rPr>
              <a:t> </a:t>
            </a:r>
          </a:p>
          <a:p>
            <a:pPr marL="707332" lvl="1" indent="-353666" algn="just">
              <a:lnSpc>
                <a:spcPts val="4586"/>
              </a:lnSpc>
              <a:buFont typeface="Arial"/>
              <a:buChar char="•"/>
            </a:pPr>
            <a:r>
              <a:rPr lang="en-US" sz="3276" dirty="0">
                <a:solidFill>
                  <a:srgbClr val="3B3D50"/>
                </a:solidFill>
                <a:latin typeface="Hertical Smooth"/>
              </a:rPr>
              <a:t>CCHS Counselor Twitter: </a:t>
            </a:r>
            <a:r>
              <a:rPr lang="en-US" sz="3276" dirty="0">
                <a:solidFill>
                  <a:srgbClr val="F0F2F0"/>
                </a:solidFill>
                <a:latin typeface="Hertical Smooth"/>
              </a:rPr>
              <a:t>@</a:t>
            </a:r>
            <a:r>
              <a:rPr lang="en-US" sz="3276" dirty="0" err="1">
                <a:solidFill>
                  <a:srgbClr val="F0F2F0"/>
                </a:solidFill>
                <a:latin typeface="Hertical Smooth"/>
              </a:rPr>
              <a:t>counselorshowl</a:t>
            </a:r>
            <a:endParaRPr lang="en-US" sz="3276" dirty="0">
              <a:solidFill>
                <a:srgbClr val="F0F2F0"/>
              </a:solidFill>
              <a:latin typeface="Hertical Smoot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3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9841" y="327058"/>
            <a:ext cx="16548319" cy="96328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3861" y="1028700"/>
            <a:ext cx="10580278" cy="1262947"/>
            <a:chOff x="0" y="0"/>
            <a:chExt cx="5779311" cy="68986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5715811" cy="626365"/>
            </a:xfrm>
            <a:custGeom>
              <a:avLst/>
              <a:gdLst/>
              <a:ahLst/>
              <a:cxnLst/>
              <a:rect l="l" t="t" r="r" b="b"/>
              <a:pathLst>
                <a:path w="5715811" h="626365">
                  <a:moveTo>
                    <a:pt x="5623101" y="626365"/>
                  </a:moveTo>
                  <a:lnTo>
                    <a:pt x="92710" y="626365"/>
                  </a:lnTo>
                  <a:cubicBezTo>
                    <a:pt x="41910" y="626365"/>
                    <a:pt x="0" y="584455"/>
                    <a:pt x="0" y="5336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621831" y="0"/>
                  </a:lnTo>
                  <a:cubicBezTo>
                    <a:pt x="5672631" y="0"/>
                    <a:pt x="5714542" y="41910"/>
                    <a:pt x="5714542" y="92710"/>
                  </a:cubicBezTo>
                  <a:lnTo>
                    <a:pt x="5714542" y="532385"/>
                  </a:lnTo>
                  <a:cubicBezTo>
                    <a:pt x="5715811" y="584455"/>
                    <a:pt x="5673901" y="626365"/>
                    <a:pt x="5623101" y="626365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779312" cy="689865"/>
            </a:xfrm>
            <a:custGeom>
              <a:avLst/>
              <a:gdLst/>
              <a:ahLst/>
              <a:cxnLst/>
              <a:rect l="l" t="t" r="r" b="b"/>
              <a:pathLst>
                <a:path w="5779312" h="689865">
                  <a:moveTo>
                    <a:pt x="5654851" y="59690"/>
                  </a:moveTo>
                  <a:cubicBezTo>
                    <a:pt x="5690411" y="59690"/>
                    <a:pt x="5719621" y="88900"/>
                    <a:pt x="5719621" y="124460"/>
                  </a:cubicBezTo>
                  <a:lnTo>
                    <a:pt x="5719621" y="565405"/>
                  </a:lnTo>
                  <a:cubicBezTo>
                    <a:pt x="5719621" y="600965"/>
                    <a:pt x="5690411" y="630175"/>
                    <a:pt x="5654851" y="630175"/>
                  </a:cubicBezTo>
                  <a:lnTo>
                    <a:pt x="124460" y="630175"/>
                  </a:lnTo>
                  <a:cubicBezTo>
                    <a:pt x="88900" y="630175"/>
                    <a:pt x="59690" y="600965"/>
                    <a:pt x="59690" y="5654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54851" y="59690"/>
                  </a:lnTo>
                  <a:moveTo>
                    <a:pt x="56548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65405"/>
                  </a:lnTo>
                  <a:cubicBezTo>
                    <a:pt x="0" y="633985"/>
                    <a:pt x="55880" y="689865"/>
                    <a:pt x="124460" y="689865"/>
                  </a:cubicBezTo>
                  <a:lnTo>
                    <a:pt x="5654851" y="689865"/>
                  </a:lnTo>
                  <a:cubicBezTo>
                    <a:pt x="5723431" y="689865"/>
                    <a:pt x="5779312" y="633985"/>
                    <a:pt x="5779312" y="565405"/>
                  </a:cubicBezTo>
                  <a:lnTo>
                    <a:pt x="5779312" y="124460"/>
                  </a:lnTo>
                  <a:cubicBezTo>
                    <a:pt x="5779312" y="55880"/>
                    <a:pt x="5723431" y="0"/>
                    <a:pt x="565485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6435" y="2419197"/>
            <a:ext cx="13915130" cy="78678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43709" y="898682"/>
            <a:ext cx="8600583" cy="1218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6"/>
              </a:lnSpc>
            </a:pPr>
            <a:r>
              <a:rPr lang="en-US" sz="6040">
                <a:solidFill>
                  <a:srgbClr val="3B3D50"/>
                </a:solidFill>
                <a:latin typeface="Hertical Smooth"/>
              </a:rPr>
              <a:t>BELL SCHEDULES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3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01165"/>
            <a:ext cx="16230600" cy="96846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8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242" y="2420446"/>
            <a:ext cx="17035516" cy="6638751"/>
            <a:chOff x="0" y="0"/>
            <a:chExt cx="9305384" cy="3626314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241885" cy="3562814"/>
            </a:xfrm>
            <a:custGeom>
              <a:avLst/>
              <a:gdLst/>
              <a:ahLst/>
              <a:cxnLst/>
              <a:rect l="l" t="t" r="r" b="b"/>
              <a:pathLst>
                <a:path w="9241885" h="3562814">
                  <a:moveTo>
                    <a:pt x="9149174" y="3562814"/>
                  </a:moveTo>
                  <a:lnTo>
                    <a:pt x="92710" y="3562814"/>
                  </a:lnTo>
                  <a:cubicBezTo>
                    <a:pt x="41910" y="3562814"/>
                    <a:pt x="0" y="3520904"/>
                    <a:pt x="0" y="347010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147904" y="0"/>
                  </a:lnTo>
                  <a:cubicBezTo>
                    <a:pt x="9198704" y="0"/>
                    <a:pt x="9240614" y="41910"/>
                    <a:pt x="9240614" y="92710"/>
                  </a:cubicBezTo>
                  <a:lnTo>
                    <a:pt x="9240614" y="3468834"/>
                  </a:lnTo>
                  <a:cubicBezTo>
                    <a:pt x="9241885" y="3520904"/>
                    <a:pt x="9199974" y="3562814"/>
                    <a:pt x="9149174" y="3562814"/>
                  </a:cubicBezTo>
                  <a:close/>
                </a:path>
              </a:pathLst>
            </a:custGeom>
            <a:solidFill>
              <a:srgbClr val="F5F2D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305385" cy="3626314"/>
            </a:xfrm>
            <a:custGeom>
              <a:avLst/>
              <a:gdLst/>
              <a:ahLst/>
              <a:cxnLst/>
              <a:rect l="l" t="t" r="r" b="b"/>
              <a:pathLst>
                <a:path w="9305385" h="3626314">
                  <a:moveTo>
                    <a:pt x="9180924" y="59690"/>
                  </a:moveTo>
                  <a:cubicBezTo>
                    <a:pt x="9216485" y="59690"/>
                    <a:pt x="9245695" y="88900"/>
                    <a:pt x="9245695" y="124460"/>
                  </a:cubicBezTo>
                  <a:lnTo>
                    <a:pt x="9245695" y="3501854"/>
                  </a:lnTo>
                  <a:cubicBezTo>
                    <a:pt x="9245695" y="3537414"/>
                    <a:pt x="9216485" y="3566624"/>
                    <a:pt x="9180924" y="3566624"/>
                  </a:cubicBezTo>
                  <a:lnTo>
                    <a:pt x="124460" y="3566624"/>
                  </a:lnTo>
                  <a:cubicBezTo>
                    <a:pt x="88900" y="3566624"/>
                    <a:pt x="59690" y="3537414"/>
                    <a:pt x="59690" y="350185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180925" y="59690"/>
                  </a:lnTo>
                  <a:moveTo>
                    <a:pt x="91809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501854"/>
                  </a:lnTo>
                  <a:cubicBezTo>
                    <a:pt x="0" y="3570434"/>
                    <a:pt x="55880" y="3626314"/>
                    <a:pt x="124460" y="3626314"/>
                  </a:cubicBezTo>
                  <a:lnTo>
                    <a:pt x="9180925" y="3626314"/>
                  </a:lnTo>
                  <a:cubicBezTo>
                    <a:pt x="9249504" y="3626314"/>
                    <a:pt x="9305385" y="3570434"/>
                    <a:pt x="9305385" y="3501854"/>
                  </a:cubicBezTo>
                  <a:lnTo>
                    <a:pt x="9305385" y="124460"/>
                  </a:lnTo>
                  <a:cubicBezTo>
                    <a:pt x="9305385" y="55880"/>
                    <a:pt x="9249504" y="0"/>
                    <a:pt x="91809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786" flipH="1">
            <a:off x="16442267" y="1669942"/>
            <a:ext cx="1285407" cy="15010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10077" y="-78411"/>
            <a:ext cx="8467847" cy="1674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5"/>
              </a:lnSpc>
            </a:pPr>
            <a:r>
              <a:rPr lang="en-US" sz="8339">
                <a:solidFill>
                  <a:srgbClr val="F0F2F0"/>
                </a:solidFill>
                <a:latin typeface="Hertical Smooth"/>
              </a:rPr>
              <a:t>TESTING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7324" y="2762664"/>
            <a:ext cx="16147646" cy="5887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8555" lvl="1" indent="-359278">
              <a:lnSpc>
                <a:spcPts val="4659"/>
              </a:lnSpc>
              <a:buFont typeface="Arial"/>
              <a:buChar char="•"/>
            </a:pPr>
            <a:r>
              <a:rPr lang="en-US" sz="3328">
                <a:solidFill>
                  <a:srgbClr val="3B3D50"/>
                </a:solidFill>
                <a:latin typeface="Antic"/>
              </a:rPr>
              <a:t>It is important for your student to be present and try their best on the state exams</a:t>
            </a:r>
          </a:p>
          <a:p>
            <a:pPr marL="718555" lvl="1" indent="-359278">
              <a:lnSpc>
                <a:spcPts val="4659"/>
              </a:lnSpc>
              <a:buFont typeface="Arial"/>
              <a:buChar char="•"/>
            </a:pPr>
            <a:r>
              <a:rPr lang="en-US" sz="3328">
                <a:solidFill>
                  <a:srgbClr val="3B3D50"/>
                </a:solidFill>
                <a:latin typeface="Antic"/>
              </a:rPr>
              <a:t>A passing score on the Algebra 1 EOC and Reading FSA ELA are required to graduate</a:t>
            </a:r>
          </a:p>
          <a:p>
            <a:pPr marL="718555" lvl="1" indent="-359278">
              <a:lnSpc>
                <a:spcPts val="4659"/>
              </a:lnSpc>
              <a:buFont typeface="Arial"/>
              <a:buChar char="•"/>
            </a:pPr>
            <a:r>
              <a:rPr lang="en-US" sz="3328">
                <a:solidFill>
                  <a:srgbClr val="3B3D50"/>
                </a:solidFill>
                <a:latin typeface="Antic"/>
              </a:rPr>
              <a:t>Algebra 1 EOC: Taken end of year during 9th Grade</a:t>
            </a:r>
          </a:p>
          <a:p>
            <a:pPr marL="718555" lvl="1" indent="-359278">
              <a:lnSpc>
                <a:spcPts val="4659"/>
              </a:lnSpc>
              <a:buFont typeface="Arial"/>
              <a:buChar char="•"/>
            </a:pPr>
            <a:r>
              <a:rPr lang="en-US" sz="3328">
                <a:solidFill>
                  <a:srgbClr val="3B3D50"/>
                </a:solidFill>
                <a:latin typeface="Antic"/>
              </a:rPr>
              <a:t>Reading FSA ELA: Taken end of year during 10th grade</a:t>
            </a:r>
          </a:p>
          <a:p>
            <a:pPr marL="718555" lvl="1" indent="-359278">
              <a:lnSpc>
                <a:spcPts val="4659"/>
              </a:lnSpc>
              <a:buFont typeface="Arial"/>
              <a:buChar char="•"/>
            </a:pPr>
            <a:r>
              <a:rPr lang="en-US" sz="3328">
                <a:solidFill>
                  <a:srgbClr val="3B3D50"/>
                </a:solidFill>
                <a:latin typeface="Antic"/>
              </a:rPr>
              <a:t>Concordant scores can be used on PSAT, SAT, and ACT</a:t>
            </a:r>
          </a:p>
          <a:p>
            <a:pPr marL="718555" lvl="1" indent="-359278">
              <a:lnSpc>
                <a:spcPts val="4659"/>
              </a:lnSpc>
              <a:buFont typeface="Arial"/>
              <a:buChar char="•"/>
            </a:pPr>
            <a:r>
              <a:rPr lang="en-US" sz="3328">
                <a:solidFill>
                  <a:srgbClr val="3B3D50"/>
                </a:solidFill>
                <a:latin typeface="Antic"/>
              </a:rPr>
              <a:t>Algebra 1, Biology, Geometry, US History EOCs – exam counts as 30% of student’s final yearlong grade</a:t>
            </a:r>
          </a:p>
          <a:p>
            <a:pPr marL="718555" lvl="1" indent="-359278">
              <a:lnSpc>
                <a:spcPts val="4659"/>
              </a:lnSpc>
              <a:buFont typeface="Arial"/>
              <a:buChar char="•"/>
            </a:pPr>
            <a:r>
              <a:rPr lang="en-US" sz="3328">
                <a:solidFill>
                  <a:srgbClr val="3B3D50"/>
                </a:solidFill>
                <a:latin typeface="Antic"/>
              </a:rPr>
              <a:t>Families are encouraged to apply for Free/Reduced Lunch (if approved, testing waivers may be applied)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944</Words>
  <Application>Microsoft Macintosh PowerPoint</Application>
  <PresentationFormat>Custom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Antic</vt:lpstr>
      <vt:lpstr>Montserrat Classic</vt:lpstr>
      <vt:lpstr>Hertical Smooth</vt:lpstr>
      <vt:lpstr>Calibri</vt:lpstr>
      <vt:lpstr>Antic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parent university</dc:title>
  <cp:lastModifiedBy>Cassie Nicole Adley</cp:lastModifiedBy>
  <cp:revision>3</cp:revision>
  <dcterms:created xsi:type="dcterms:W3CDTF">2006-08-16T00:00:00Z</dcterms:created>
  <dcterms:modified xsi:type="dcterms:W3CDTF">2022-07-28T12:08:21Z</dcterms:modified>
  <dc:identifier>DAFG49eJTj0</dc:identifier>
</cp:coreProperties>
</file>